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heme/themeOverride2.xml" ContentType="application/vnd.openxmlformats-officedocument.themeOverride+xml"/>
  <Override PartName="/ppt/notesSlides/notesSlide16.xml" ContentType="application/vnd.openxmlformats-officedocument.presentationml.notesSlide+xml"/>
  <Override PartName="/ppt/theme/themeOverride3.xml" ContentType="application/vnd.openxmlformats-officedocument.themeOverride+xml"/>
  <Override PartName="/ppt/notesSlides/notesSlide17.xml" ContentType="application/vnd.openxmlformats-officedocument.presentationml.notesSlide+xml"/>
  <Override PartName="/ppt/theme/themeOverride4.xml" ContentType="application/vnd.openxmlformats-officedocument.themeOverride+xml"/>
  <Override PartName="/ppt/notesSlides/notesSlide18.xml" ContentType="application/vnd.openxmlformats-officedocument.presentationml.notesSlide+xml"/>
  <Override PartName="/ppt/theme/themeOverride5.xml" ContentType="application/vnd.openxmlformats-officedocument.themeOverr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theme/themeOverride6.xml" ContentType="application/vnd.openxmlformats-officedocument.themeOverr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3"/>
  </p:notesMasterIdLst>
  <p:handoutMasterIdLst>
    <p:handoutMasterId r:id="rId24"/>
  </p:handoutMasterIdLst>
  <p:sldIdLst>
    <p:sldId id="256" r:id="rId2"/>
    <p:sldId id="261" r:id="rId3"/>
    <p:sldId id="259" r:id="rId4"/>
    <p:sldId id="317" r:id="rId5"/>
    <p:sldId id="319" r:id="rId6"/>
    <p:sldId id="320" r:id="rId7"/>
    <p:sldId id="260" r:id="rId8"/>
    <p:sldId id="262" r:id="rId9"/>
    <p:sldId id="318" r:id="rId10"/>
    <p:sldId id="321" r:id="rId11"/>
    <p:sldId id="324" r:id="rId12"/>
    <p:sldId id="314" r:id="rId13"/>
    <p:sldId id="263" r:id="rId14"/>
    <p:sldId id="322" r:id="rId15"/>
    <p:sldId id="265" r:id="rId16"/>
    <p:sldId id="276" r:id="rId17"/>
    <p:sldId id="277" r:id="rId18"/>
    <p:sldId id="278" r:id="rId19"/>
    <p:sldId id="280" r:id="rId20"/>
    <p:sldId id="312" r:id="rId21"/>
    <p:sldId id="297"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4BD"/>
    <a:srgbClr val="402F63"/>
    <a:srgbClr val="4C0C4C"/>
    <a:srgbClr val="2C042C"/>
    <a:srgbClr val="4F0C4E"/>
    <a:srgbClr val="E2F0D9"/>
    <a:srgbClr val="C00000"/>
    <a:srgbClr val="70AD47"/>
    <a:srgbClr val="20449B"/>
    <a:srgbClr val="B3CC9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9017" autoAdjust="0"/>
    <p:restoredTop sz="93590"/>
  </p:normalViewPr>
  <p:slideViewPr>
    <p:cSldViewPr snapToGrid="0" snapToObjects="1">
      <p:cViewPr varScale="1">
        <p:scale>
          <a:sx n="66" d="100"/>
          <a:sy n="66" d="100"/>
        </p:scale>
        <p:origin x="324" y="78"/>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notesViewPr>
    <p:cSldViewPr snapToGrid="0" snapToObjects="1">
      <p:cViewPr>
        <p:scale>
          <a:sx n="100" d="100"/>
          <a:sy n="100" d="100"/>
        </p:scale>
        <p:origin x="-900"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3E4975B-B2D8-6E47-9B17-FFC5FB26F5CF}" type="datetimeFigureOut">
              <a:rPr lang="en-US" smtClean="0"/>
              <a:t>2/23/2019</a:t>
            </a:fld>
            <a:endParaRPr lang="en-US"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BA625FE-7560-C04B-BA5A-0C26295E31D3}" type="slidenum">
              <a:rPr lang="en-US" smtClean="0"/>
              <a:t>‹#›</a:t>
            </a:fld>
            <a:endParaRPr lang="en-US" dirty="0"/>
          </a:p>
        </p:txBody>
      </p:sp>
    </p:spTree>
    <p:extLst>
      <p:ext uri="{BB962C8B-B14F-4D97-AF65-F5344CB8AC3E}">
        <p14:creationId xmlns:p14="http://schemas.microsoft.com/office/powerpoint/2010/main" val="22706450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F7C6D81-0FF2-674A-B189-B0306C92C210}" type="datetimeFigureOut">
              <a:rPr lang="en-US" smtClean="0"/>
              <a:t>2/23/2019</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EED5FB2-7FED-B844-829A-E3D1312B0483}" type="slidenum">
              <a:rPr lang="en-US" smtClean="0"/>
              <a:t>‹#›</a:t>
            </a:fld>
            <a:endParaRPr lang="en-US" dirty="0"/>
          </a:p>
        </p:txBody>
      </p:sp>
    </p:spTree>
    <p:extLst>
      <p:ext uri="{BB962C8B-B14F-4D97-AF65-F5344CB8AC3E}">
        <p14:creationId xmlns:p14="http://schemas.microsoft.com/office/powerpoint/2010/main" val="17537788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9EED5FB2-7FED-B844-829A-E3D1312B0483}" type="slidenum">
              <a:rPr lang="en-US" smtClean="0"/>
              <a:t>1</a:t>
            </a:fld>
            <a:endParaRPr lang="en-US" dirty="0"/>
          </a:p>
        </p:txBody>
      </p:sp>
    </p:spTree>
    <p:extLst>
      <p:ext uri="{BB962C8B-B14F-4D97-AF65-F5344CB8AC3E}">
        <p14:creationId xmlns:p14="http://schemas.microsoft.com/office/powerpoint/2010/main" val="12262238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100" dirty="0"/>
          </a:p>
        </p:txBody>
      </p:sp>
      <p:sp>
        <p:nvSpPr>
          <p:cNvPr id="4" name="Slide Number Placeholder 3"/>
          <p:cNvSpPr>
            <a:spLocks noGrp="1"/>
          </p:cNvSpPr>
          <p:nvPr>
            <p:ph type="sldNum" sz="quarter" idx="10"/>
          </p:nvPr>
        </p:nvSpPr>
        <p:spPr/>
        <p:txBody>
          <a:bodyPr/>
          <a:lstStyle/>
          <a:p>
            <a:fld id="{9EED5FB2-7FED-B844-829A-E3D1312B0483}" type="slidenum">
              <a:rPr lang="en-US" smtClean="0"/>
              <a:t>10</a:t>
            </a:fld>
            <a:endParaRPr lang="en-US" dirty="0"/>
          </a:p>
        </p:txBody>
      </p:sp>
    </p:spTree>
    <p:extLst>
      <p:ext uri="{BB962C8B-B14F-4D97-AF65-F5344CB8AC3E}">
        <p14:creationId xmlns:p14="http://schemas.microsoft.com/office/powerpoint/2010/main" val="12399858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100" dirty="0"/>
          </a:p>
        </p:txBody>
      </p:sp>
      <p:sp>
        <p:nvSpPr>
          <p:cNvPr id="4" name="Slide Number Placeholder 3"/>
          <p:cNvSpPr>
            <a:spLocks noGrp="1"/>
          </p:cNvSpPr>
          <p:nvPr>
            <p:ph type="sldNum" sz="quarter" idx="10"/>
          </p:nvPr>
        </p:nvSpPr>
        <p:spPr/>
        <p:txBody>
          <a:bodyPr/>
          <a:lstStyle/>
          <a:p>
            <a:fld id="{9EED5FB2-7FED-B844-829A-E3D1312B0483}" type="slidenum">
              <a:rPr lang="en-US" smtClean="0"/>
              <a:t>11</a:t>
            </a:fld>
            <a:endParaRPr lang="en-US" dirty="0"/>
          </a:p>
        </p:txBody>
      </p:sp>
    </p:spTree>
    <p:extLst>
      <p:ext uri="{BB962C8B-B14F-4D97-AF65-F5344CB8AC3E}">
        <p14:creationId xmlns:p14="http://schemas.microsoft.com/office/powerpoint/2010/main" val="123998582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100" dirty="0"/>
          </a:p>
        </p:txBody>
      </p:sp>
      <p:sp>
        <p:nvSpPr>
          <p:cNvPr id="4" name="Slide Number Placeholder 3"/>
          <p:cNvSpPr>
            <a:spLocks noGrp="1"/>
          </p:cNvSpPr>
          <p:nvPr>
            <p:ph type="sldNum" sz="quarter" idx="10"/>
          </p:nvPr>
        </p:nvSpPr>
        <p:spPr/>
        <p:txBody>
          <a:bodyPr/>
          <a:lstStyle/>
          <a:p>
            <a:fld id="{9EED5FB2-7FED-B844-829A-E3D1312B0483}" type="slidenum">
              <a:rPr lang="en-US" smtClean="0"/>
              <a:t>12</a:t>
            </a:fld>
            <a:endParaRPr lang="en-US" dirty="0"/>
          </a:p>
        </p:txBody>
      </p:sp>
    </p:spTree>
    <p:extLst>
      <p:ext uri="{BB962C8B-B14F-4D97-AF65-F5344CB8AC3E}">
        <p14:creationId xmlns:p14="http://schemas.microsoft.com/office/powerpoint/2010/main" val="7446053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00549"/>
            <a:ext cx="5486400" cy="4166330"/>
          </a:xfrm>
        </p:spPr>
        <p:txBody>
          <a:bodyPr/>
          <a:lstStyle/>
          <a:p>
            <a:endParaRPr lang="en-US" sz="1000" dirty="0"/>
          </a:p>
        </p:txBody>
      </p:sp>
      <p:sp>
        <p:nvSpPr>
          <p:cNvPr id="4" name="Slide Number Placeholder 3"/>
          <p:cNvSpPr>
            <a:spLocks noGrp="1"/>
          </p:cNvSpPr>
          <p:nvPr>
            <p:ph type="sldNum" sz="quarter" idx="10"/>
          </p:nvPr>
        </p:nvSpPr>
        <p:spPr/>
        <p:txBody>
          <a:bodyPr/>
          <a:lstStyle/>
          <a:p>
            <a:fld id="{9EED5FB2-7FED-B844-829A-E3D1312B0483}" type="slidenum">
              <a:rPr lang="en-US" smtClean="0"/>
              <a:t>13</a:t>
            </a:fld>
            <a:endParaRPr lang="en-US" dirty="0"/>
          </a:p>
        </p:txBody>
      </p:sp>
    </p:spTree>
    <p:extLst>
      <p:ext uri="{BB962C8B-B14F-4D97-AF65-F5344CB8AC3E}">
        <p14:creationId xmlns:p14="http://schemas.microsoft.com/office/powerpoint/2010/main" val="23692407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00549"/>
            <a:ext cx="5486400" cy="4166330"/>
          </a:xfrm>
        </p:spPr>
        <p:txBody>
          <a:bodyPr/>
          <a:lstStyle/>
          <a:p>
            <a:endParaRPr lang="en-US" sz="1000" dirty="0"/>
          </a:p>
        </p:txBody>
      </p:sp>
      <p:sp>
        <p:nvSpPr>
          <p:cNvPr id="4" name="Slide Number Placeholder 3"/>
          <p:cNvSpPr>
            <a:spLocks noGrp="1"/>
          </p:cNvSpPr>
          <p:nvPr>
            <p:ph type="sldNum" sz="quarter" idx="10"/>
          </p:nvPr>
        </p:nvSpPr>
        <p:spPr/>
        <p:txBody>
          <a:bodyPr/>
          <a:lstStyle/>
          <a:p>
            <a:fld id="{9EED5FB2-7FED-B844-829A-E3D1312B0483}" type="slidenum">
              <a:rPr lang="en-US" smtClean="0"/>
              <a:t>14</a:t>
            </a:fld>
            <a:endParaRPr lang="en-US" dirty="0"/>
          </a:p>
        </p:txBody>
      </p:sp>
    </p:spTree>
    <p:extLst>
      <p:ext uri="{BB962C8B-B14F-4D97-AF65-F5344CB8AC3E}">
        <p14:creationId xmlns:p14="http://schemas.microsoft.com/office/powerpoint/2010/main" val="23692407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33094"/>
            <a:ext cx="5486400" cy="4008932"/>
          </a:xfrm>
        </p:spPr>
        <p:txBody>
          <a:bodyPr/>
          <a:lstStyle/>
          <a:p>
            <a:endParaRPr lang="en-US" sz="1100" dirty="0"/>
          </a:p>
        </p:txBody>
      </p:sp>
      <p:sp>
        <p:nvSpPr>
          <p:cNvPr id="4" name="Slide Number Placeholder 3"/>
          <p:cNvSpPr>
            <a:spLocks noGrp="1"/>
          </p:cNvSpPr>
          <p:nvPr>
            <p:ph type="sldNum" sz="quarter" idx="10"/>
          </p:nvPr>
        </p:nvSpPr>
        <p:spPr/>
        <p:txBody>
          <a:bodyPr/>
          <a:lstStyle/>
          <a:p>
            <a:fld id="{9EED5FB2-7FED-B844-829A-E3D1312B0483}" type="slidenum">
              <a:rPr lang="en-US" smtClean="0"/>
              <a:t>15</a:t>
            </a:fld>
            <a:endParaRPr lang="en-US" dirty="0"/>
          </a:p>
        </p:txBody>
      </p:sp>
    </p:spTree>
    <p:extLst>
      <p:ext uri="{BB962C8B-B14F-4D97-AF65-F5344CB8AC3E}">
        <p14:creationId xmlns:p14="http://schemas.microsoft.com/office/powerpoint/2010/main" val="70964371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i="0" dirty="0" smtClean="0">
              <a:solidFill>
                <a:schemeClr val="tx1"/>
              </a:solidFill>
            </a:endParaRPr>
          </a:p>
        </p:txBody>
      </p:sp>
      <p:sp>
        <p:nvSpPr>
          <p:cNvPr id="4" name="Slide Number Placeholder 3"/>
          <p:cNvSpPr>
            <a:spLocks noGrp="1"/>
          </p:cNvSpPr>
          <p:nvPr>
            <p:ph type="sldNum" sz="quarter" idx="10"/>
          </p:nvPr>
        </p:nvSpPr>
        <p:spPr/>
        <p:txBody>
          <a:bodyPr/>
          <a:lstStyle/>
          <a:p>
            <a:fld id="{9EED5FB2-7FED-B844-829A-E3D1312B0483}" type="slidenum">
              <a:rPr lang="en-US" smtClean="0"/>
              <a:t>16</a:t>
            </a:fld>
            <a:endParaRPr lang="en-US" dirty="0"/>
          </a:p>
        </p:txBody>
      </p:sp>
    </p:spTree>
    <p:extLst>
      <p:ext uri="{BB962C8B-B14F-4D97-AF65-F5344CB8AC3E}">
        <p14:creationId xmlns:p14="http://schemas.microsoft.com/office/powerpoint/2010/main" val="163375192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i="0" dirty="0">
              <a:solidFill>
                <a:srgbClr val="C00000"/>
              </a:solidFill>
            </a:endParaRPr>
          </a:p>
        </p:txBody>
      </p:sp>
      <p:sp>
        <p:nvSpPr>
          <p:cNvPr id="4" name="Slide Number Placeholder 3"/>
          <p:cNvSpPr>
            <a:spLocks noGrp="1"/>
          </p:cNvSpPr>
          <p:nvPr>
            <p:ph type="sldNum" sz="quarter" idx="10"/>
          </p:nvPr>
        </p:nvSpPr>
        <p:spPr/>
        <p:txBody>
          <a:bodyPr/>
          <a:lstStyle/>
          <a:p>
            <a:fld id="{9EED5FB2-7FED-B844-829A-E3D1312B0483}" type="slidenum">
              <a:rPr lang="en-US" smtClean="0"/>
              <a:t>17</a:t>
            </a:fld>
            <a:endParaRPr lang="en-US" dirty="0"/>
          </a:p>
        </p:txBody>
      </p:sp>
    </p:spTree>
    <p:extLst>
      <p:ext uri="{BB962C8B-B14F-4D97-AF65-F5344CB8AC3E}">
        <p14:creationId xmlns:p14="http://schemas.microsoft.com/office/powerpoint/2010/main" val="163453829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ED5FB2-7FED-B844-829A-E3D1312B0483}" type="slidenum">
              <a:rPr lang="en-US" smtClean="0"/>
              <a:t>18</a:t>
            </a:fld>
            <a:endParaRPr lang="en-US" dirty="0"/>
          </a:p>
        </p:txBody>
      </p:sp>
    </p:spTree>
    <p:extLst>
      <p:ext uri="{BB962C8B-B14F-4D97-AF65-F5344CB8AC3E}">
        <p14:creationId xmlns:p14="http://schemas.microsoft.com/office/powerpoint/2010/main" val="76978765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ED5FB2-7FED-B844-829A-E3D1312B0483}" type="slidenum">
              <a:rPr lang="en-US" smtClean="0"/>
              <a:t>19</a:t>
            </a:fld>
            <a:endParaRPr lang="en-US" dirty="0"/>
          </a:p>
        </p:txBody>
      </p:sp>
    </p:spTree>
    <p:extLst>
      <p:ext uri="{BB962C8B-B14F-4D97-AF65-F5344CB8AC3E}">
        <p14:creationId xmlns:p14="http://schemas.microsoft.com/office/powerpoint/2010/main" val="4129806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9EED5FB2-7FED-B844-829A-E3D1312B0483}" type="slidenum">
              <a:rPr lang="en-US" smtClean="0"/>
              <a:t>2</a:t>
            </a:fld>
            <a:endParaRPr lang="en-US" dirty="0"/>
          </a:p>
        </p:txBody>
      </p:sp>
    </p:spTree>
    <p:extLst>
      <p:ext uri="{BB962C8B-B14F-4D97-AF65-F5344CB8AC3E}">
        <p14:creationId xmlns:p14="http://schemas.microsoft.com/office/powerpoint/2010/main" val="187576741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i="0" dirty="0">
              <a:solidFill>
                <a:srgbClr val="C00000"/>
              </a:solidFill>
            </a:endParaRPr>
          </a:p>
        </p:txBody>
      </p:sp>
      <p:sp>
        <p:nvSpPr>
          <p:cNvPr id="4" name="Slide Number Placeholder 3"/>
          <p:cNvSpPr>
            <a:spLocks noGrp="1"/>
          </p:cNvSpPr>
          <p:nvPr>
            <p:ph type="sldNum" sz="quarter" idx="10"/>
          </p:nvPr>
        </p:nvSpPr>
        <p:spPr/>
        <p:txBody>
          <a:bodyPr/>
          <a:lstStyle/>
          <a:p>
            <a:fld id="{9EED5FB2-7FED-B844-829A-E3D1312B0483}" type="slidenum">
              <a:rPr lang="en-US" smtClean="0"/>
              <a:t>20</a:t>
            </a:fld>
            <a:endParaRPr lang="en-US" dirty="0"/>
          </a:p>
        </p:txBody>
      </p:sp>
    </p:spTree>
    <p:extLst>
      <p:ext uri="{BB962C8B-B14F-4D97-AF65-F5344CB8AC3E}">
        <p14:creationId xmlns:p14="http://schemas.microsoft.com/office/powerpoint/2010/main" val="21096398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charset="0"/>
              <a:buNone/>
              <a:tabLst/>
              <a:defRPr/>
            </a:pPr>
            <a:endParaRPr lang="en-US" dirty="0" smtClean="0"/>
          </a:p>
        </p:txBody>
      </p:sp>
      <p:sp>
        <p:nvSpPr>
          <p:cNvPr id="4" name="Slide Number Placeholder 3"/>
          <p:cNvSpPr>
            <a:spLocks noGrp="1"/>
          </p:cNvSpPr>
          <p:nvPr>
            <p:ph type="sldNum" sz="quarter" idx="10"/>
          </p:nvPr>
        </p:nvSpPr>
        <p:spPr/>
        <p:txBody>
          <a:bodyPr/>
          <a:lstStyle/>
          <a:p>
            <a:fld id="{9EED5FB2-7FED-B844-829A-E3D1312B0483}" type="slidenum">
              <a:rPr lang="en-US" smtClean="0"/>
              <a:t>21</a:t>
            </a:fld>
            <a:endParaRPr lang="en-US" dirty="0"/>
          </a:p>
        </p:txBody>
      </p:sp>
    </p:spTree>
    <p:extLst>
      <p:ext uri="{BB962C8B-B14F-4D97-AF65-F5344CB8AC3E}">
        <p14:creationId xmlns:p14="http://schemas.microsoft.com/office/powerpoint/2010/main" val="11507461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ED5FB2-7FED-B844-829A-E3D1312B0483}" type="slidenum">
              <a:rPr lang="en-US" smtClean="0"/>
              <a:t>3</a:t>
            </a:fld>
            <a:endParaRPr lang="en-US" dirty="0"/>
          </a:p>
        </p:txBody>
      </p:sp>
    </p:spTree>
    <p:extLst>
      <p:ext uri="{BB962C8B-B14F-4D97-AF65-F5344CB8AC3E}">
        <p14:creationId xmlns:p14="http://schemas.microsoft.com/office/powerpoint/2010/main" val="12775392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ED5FB2-7FED-B844-829A-E3D1312B0483}" type="slidenum">
              <a:rPr lang="en-US" smtClean="0"/>
              <a:t>4</a:t>
            </a:fld>
            <a:endParaRPr lang="en-US" dirty="0"/>
          </a:p>
        </p:txBody>
      </p:sp>
    </p:spTree>
    <p:extLst>
      <p:ext uri="{BB962C8B-B14F-4D97-AF65-F5344CB8AC3E}">
        <p14:creationId xmlns:p14="http://schemas.microsoft.com/office/powerpoint/2010/main" val="12775392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ED5FB2-7FED-B844-829A-E3D1312B0483}" type="slidenum">
              <a:rPr lang="en-US" smtClean="0"/>
              <a:t>5</a:t>
            </a:fld>
            <a:endParaRPr lang="en-US" dirty="0"/>
          </a:p>
        </p:txBody>
      </p:sp>
    </p:spTree>
    <p:extLst>
      <p:ext uri="{BB962C8B-B14F-4D97-AF65-F5344CB8AC3E}">
        <p14:creationId xmlns:p14="http://schemas.microsoft.com/office/powerpoint/2010/main" val="12775392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ED5FB2-7FED-B844-829A-E3D1312B0483}" type="slidenum">
              <a:rPr lang="en-US" smtClean="0"/>
              <a:t>6</a:t>
            </a:fld>
            <a:endParaRPr lang="en-US" dirty="0"/>
          </a:p>
        </p:txBody>
      </p:sp>
    </p:spTree>
    <p:extLst>
      <p:ext uri="{BB962C8B-B14F-4D97-AF65-F5344CB8AC3E}">
        <p14:creationId xmlns:p14="http://schemas.microsoft.com/office/powerpoint/2010/main" val="12775392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000" dirty="0"/>
          </a:p>
        </p:txBody>
      </p:sp>
      <p:sp>
        <p:nvSpPr>
          <p:cNvPr id="4" name="Slide Number Placeholder 3"/>
          <p:cNvSpPr>
            <a:spLocks noGrp="1"/>
          </p:cNvSpPr>
          <p:nvPr>
            <p:ph type="sldNum" sz="quarter" idx="10"/>
          </p:nvPr>
        </p:nvSpPr>
        <p:spPr/>
        <p:txBody>
          <a:bodyPr/>
          <a:lstStyle/>
          <a:p>
            <a:fld id="{9EED5FB2-7FED-B844-829A-E3D1312B0483}" type="slidenum">
              <a:rPr lang="en-US" smtClean="0"/>
              <a:t>7</a:t>
            </a:fld>
            <a:endParaRPr lang="en-US" dirty="0"/>
          </a:p>
        </p:txBody>
      </p:sp>
    </p:spTree>
    <p:extLst>
      <p:ext uri="{BB962C8B-B14F-4D97-AF65-F5344CB8AC3E}">
        <p14:creationId xmlns:p14="http://schemas.microsoft.com/office/powerpoint/2010/main" val="5581927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100" dirty="0"/>
          </a:p>
        </p:txBody>
      </p:sp>
      <p:sp>
        <p:nvSpPr>
          <p:cNvPr id="4" name="Slide Number Placeholder 3"/>
          <p:cNvSpPr>
            <a:spLocks noGrp="1"/>
          </p:cNvSpPr>
          <p:nvPr>
            <p:ph type="sldNum" sz="quarter" idx="10"/>
          </p:nvPr>
        </p:nvSpPr>
        <p:spPr/>
        <p:txBody>
          <a:bodyPr/>
          <a:lstStyle/>
          <a:p>
            <a:fld id="{9EED5FB2-7FED-B844-829A-E3D1312B0483}" type="slidenum">
              <a:rPr lang="en-US" smtClean="0"/>
              <a:t>8</a:t>
            </a:fld>
            <a:endParaRPr lang="en-US" dirty="0"/>
          </a:p>
        </p:txBody>
      </p:sp>
    </p:spTree>
    <p:extLst>
      <p:ext uri="{BB962C8B-B14F-4D97-AF65-F5344CB8AC3E}">
        <p14:creationId xmlns:p14="http://schemas.microsoft.com/office/powerpoint/2010/main" val="12399858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100" dirty="0"/>
          </a:p>
        </p:txBody>
      </p:sp>
      <p:sp>
        <p:nvSpPr>
          <p:cNvPr id="4" name="Slide Number Placeholder 3"/>
          <p:cNvSpPr>
            <a:spLocks noGrp="1"/>
          </p:cNvSpPr>
          <p:nvPr>
            <p:ph type="sldNum" sz="quarter" idx="10"/>
          </p:nvPr>
        </p:nvSpPr>
        <p:spPr/>
        <p:txBody>
          <a:bodyPr/>
          <a:lstStyle/>
          <a:p>
            <a:fld id="{9EED5FB2-7FED-B844-829A-E3D1312B0483}" type="slidenum">
              <a:rPr lang="en-US" smtClean="0"/>
              <a:t>9</a:t>
            </a:fld>
            <a:endParaRPr lang="en-US" dirty="0"/>
          </a:p>
        </p:txBody>
      </p:sp>
    </p:spTree>
    <p:extLst>
      <p:ext uri="{BB962C8B-B14F-4D97-AF65-F5344CB8AC3E}">
        <p14:creationId xmlns:p14="http://schemas.microsoft.com/office/powerpoint/2010/main" val="12399858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spTree>
    <p:extLst>
      <p:ext uri="{BB962C8B-B14F-4D97-AF65-F5344CB8AC3E}">
        <p14:creationId xmlns:p14="http://schemas.microsoft.com/office/powerpoint/2010/main" val="1709779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911798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920751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348623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Tree>
    <p:extLst>
      <p:ext uri="{BB962C8B-B14F-4D97-AF65-F5344CB8AC3E}">
        <p14:creationId xmlns:p14="http://schemas.microsoft.com/office/powerpoint/2010/main" val="20346714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26249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900483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6278341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662912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Tree>
    <p:extLst>
      <p:ext uri="{BB962C8B-B14F-4D97-AF65-F5344CB8AC3E}">
        <p14:creationId xmlns:p14="http://schemas.microsoft.com/office/powerpoint/2010/main" val="17599717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Tree>
    <p:extLst>
      <p:ext uri="{BB962C8B-B14F-4D97-AF65-F5344CB8AC3E}">
        <p14:creationId xmlns:p14="http://schemas.microsoft.com/office/powerpoint/2010/main" val="4059526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0" y="6176963"/>
            <a:ext cx="12192000" cy="5445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Box 4"/>
          <p:cNvSpPr txBox="1"/>
          <p:nvPr userDrawn="1"/>
        </p:nvSpPr>
        <p:spPr>
          <a:xfrm>
            <a:off x="10668000" y="6176963"/>
            <a:ext cx="1320800" cy="307777"/>
          </a:xfrm>
          <a:prstGeom prst="rect">
            <a:avLst/>
          </a:prstGeom>
          <a:noFill/>
          <a:effectLst>
            <a:outerShdw blurRad="50800" dist="38100" dir="2700000" algn="tl" rotWithShape="0">
              <a:prstClr val="black">
                <a:alpha val="40000"/>
              </a:prstClr>
            </a:outerShdw>
          </a:effectLst>
        </p:spPr>
        <p:txBody>
          <a:bodyPr wrap="square" rtlCol="0">
            <a:spAutoFit/>
          </a:bodyPr>
          <a:lstStyle/>
          <a:p>
            <a:pPr algn="r"/>
            <a:r>
              <a:rPr lang="en-US" sz="1400" b="1" dirty="0" smtClean="0">
                <a:solidFill>
                  <a:schemeClr val="bg2">
                    <a:lumMod val="50000"/>
                  </a:schemeClr>
                </a:solidFill>
                <a:latin typeface="News Gothic MT" charset="0"/>
                <a:ea typeface="News Gothic MT" charset="0"/>
                <a:cs typeface="News Gothic MT" charset="0"/>
              </a:rPr>
              <a:t>page | </a:t>
            </a:r>
            <a:fld id="{82528DD2-78CE-084D-A681-501C15C4C257}" type="slidenum">
              <a:rPr lang="en-US" sz="1400" b="1" smtClean="0">
                <a:solidFill>
                  <a:schemeClr val="bg2">
                    <a:lumMod val="50000"/>
                  </a:schemeClr>
                </a:solidFill>
                <a:latin typeface="News Gothic MT" charset="0"/>
                <a:ea typeface="News Gothic MT" charset="0"/>
                <a:cs typeface="News Gothic MT" charset="0"/>
              </a:rPr>
              <a:t>‹#›</a:t>
            </a:fld>
            <a:endParaRPr lang="en-US" sz="1400" b="1" dirty="0">
              <a:solidFill>
                <a:schemeClr val="bg2">
                  <a:lumMod val="50000"/>
                </a:schemeClr>
              </a:solidFill>
              <a:latin typeface="News Gothic MT" charset="0"/>
              <a:ea typeface="News Gothic MT" charset="0"/>
              <a:cs typeface="News Gothic MT" charset="0"/>
            </a:endParaRPr>
          </a:p>
        </p:txBody>
      </p:sp>
    </p:spTree>
    <p:extLst>
      <p:ext uri="{BB962C8B-B14F-4D97-AF65-F5344CB8AC3E}">
        <p14:creationId xmlns:p14="http://schemas.microsoft.com/office/powerpoint/2010/main" val="10570775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lnSpc>
          <a:spcPct val="90000"/>
        </a:lnSpc>
        <a:spcBef>
          <a:spcPct val="0"/>
        </a:spcBef>
        <a:buNone/>
        <a:defRPr sz="4400" kern="1200">
          <a:solidFill>
            <a:schemeClr val="tx1"/>
          </a:solidFill>
          <a:latin typeface="News Gothic MT" charset="0"/>
          <a:ea typeface="News Gothic MT" charset="0"/>
          <a:cs typeface="News Gothic MT" charset="0"/>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News Gothic MT" charset="0"/>
          <a:ea typeface="News Gothic MT" charset="0"/>
          <a:cs typeface="News Gothic MT" charset="0"/>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News Gothic MT" charset="0"/>
          <a:ea typeface="News Gothic MT" charset="0"/>
          <a:cs typeface="News Gothic MT" charset="0"/>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News Gothic MT" charset="0"/>
          <a:ea typeface="News Gothic MT" charset="0"/>
          <a:cs typeface="News Gothic MT" charset="0"/>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News Gothic MT" charset="0"/>
          <a:ea typeface="News Gothic MT" charset="0"/>
          <a:cs typeface="News Gothic MT" charset="0"/>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News Gothic MT" charset="0"/>
          <a:ea typeface="News Gothic MT" charset="0"/>
          <a:cs typeface="News Gothic MT"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hemeOverride" Target="../theme/themeOverride1.xml"/><Relationship Id="rId4" Type="http://schemas.openxmlformats.org/officeDocument/2006/relationships/image" Target="../media/image1.jp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gif"/></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themeOverride" Target="../theme/themeOverride2.xml"/><Relationship Id="rId4" Type="http://schemas.openxmlformats.org/officeDocument/2006/relationships/image" Target="../media/image8.jp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themeOverride" Target="../theme/themeOverride3.xml"/><Relationship Id="rId4" Type="http://schemas.openxmlformats.org/officeDocument/2006/relationships/image" Target="../media/image8.jp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themeOverride" Target="../theme/themeOverride4.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themeOverride" Target="../theme/themeOverride5.xml"/><Relationship Id="rId4" Type="http://schemas.openxmlformats.org/officeDocument/2006/relationships/image" Target="../media/image9.jpg"/></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xml"/><Relationship Id="rId1" Type="http://schemas.openxmlformats.org/officeDocument/2006/relationships/themeOverride" Target="../theme/themeOverride6.xml"/><Relationship Id="rId4" Type="http://schemas.openxmlformats.org/officeDocument/2006/relationships/image" Target="../media/image10.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5">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27548" y="433728"/>
            <a:ext cx="6624483" cy="5624172"/>
          </a:xfrm>
          <a:effectLst>
            <a:outerShdw blurRad="50800" dist="76200" dir="2700000" algn="tl" rotWithShape="0">
              <a:prstClr val="black">
                <a:alpha val="40000"/>
              </a:prstClr>
            </a:outerShdw>
          </a:effectLst>
        </p:spPr>
        <p:txBody>
          <a:bodyPr>
            <a:normAutofit/>
          </a:bodyPr>
          <a:lstStyle/>
          <a:p>
            <a:r>
              <a:rPr lang="en-US" sz="5400" b="1" dirty="0" smtClean="0">
                <a:solidFill>
                  <a:schemeClr val="bg2"/>
                </a:solidFill>
              </a:rPr>
              <a:t>CODE OF CONDUCT BILL </a:t>
            </a:r>
            <a:br>
              <a:rPr lang="en-US" sz="5400" b="1" dirty="0" smtClean="0">
                <a:solidFill>
                  <a:schemeClr val="bg2"/>
                </a:solidFill>
              </a:rPr>
            </a:br>
            <a:r>
              <a:rPr lang="en-US" sz="5400" b="1" dirty="0" smtClean="0">
                <a:solidFill>
                  <a:schemeClr val="bg2"/>
                </a:solidFill>
              </a:rPr>
              <a:t>(No. 22 of 2016)</a:t>
            </a:r>
            <a:br>
              <a:rPr lang="en-US" sz="5400" b="1" dirty="0" smtClean="0">
                <a:solidFill>
                  <a:schemeClr val="bg2"/>
                </a:solidFill>
              </a:rPr>
            </a:br>
            <a:r>
              <a:rPr lang="en-US" sz="5400" b="1" dirty="0">
                <a:solidFill>
                  <a:schemeClr val="bg2"/>
                </a:solidFill>
              </a:rPr>
              <a:t/>
            </a:r>
            <a:br>
              <a:rPr lang="en-US" sz="5400" b="1" dirty="0">
                <a:solidFill>
                  <a:schemeClr val="bg2"/>
                </a:solidFill>
              </a:rPr>
            </a:br>
            <a:r>
              <a:rPr lang="en-US" sz="2700" b="1" dirty="0" smtClean="0">
                <a:solidFill>
                  <a:schemeClr val="bg2"/>
                </a:solidFill>
              </a:rPr>
              <a:t>Water  Authority of Fiji</a:t>
            </a:r>
            <a:br>
              <a:rPr lang="en-US" sz="2700" b="1" dirty="0" smtClean="0">
                <a:solidFill>
                  <a:schemeClr val="bg2"/>
                </a:solidFill>
              </a:rPr>
            </a:br>
            <a:r>
              <a:rPr lang="en-US" sz="2700" b="1" dirty="0" smtClean="0">
                <a:solidFill>
                  <a:schemeClr val="bg2"/>
                </a:solidFill>
              </a:rPr>
              <a:t>(Presentation by Seymour Singh)</a:t>
            </a:r>
            <a:r>
              <a:rPr lang="en-US" sz="5400" b="1" dirty="0" smtClean="0">
                <a:solidFill>
                  <a:schemeClr val="bg2"/>
                </a:solidFill>
              </a:rPr>
              <a:t/>
            </a:r>
            <a:br>
              <a:rPr lang="en-US" sz="5400" b="1" dirty="0" smtClean="0">
                <a:solidFill>
                  <a:schemeClr val="bg2"/>
                </a:solidFill>
              </a:rPr>
            </a:br>
            <a:endParaRPr lang="en-US" b="1" dirty="0">
              <a:solidFill>
                <a:schemeClr val="bg2"/>
              </a:solidFill>
            </a:endParaRPr>
          </a:p>
        </p:txBody>
      </p:sp>
      <p:pic>
        <p:nvPicPr>
          <p:cNvPr id="8" name="Picture 7"/>
          <p:cNvPicPr>
            <a:picLocks noChangeAspect="1"/>
          </p:cNvPicPr>
          <p:nvPr/>
        </p:nvPicPr>
        <p:blipFill>
          <a:blip r:embed="rId4">
            <a:extLst>
              <a:ext uri="{28A0092B-C50C-407E-A947-70E740481C1C}">
                <a14:useLocalDpi xmlns:a14="http://schemas.microsoft.com/office/drawing/2010/main"/>
              </a:ext>
            </a:extLst>
          </a:blip>
          <a:stretch>
            <a:fillRect/>
          </a:stretch>
        </p:blipFill>
        <p:spPr>
          <a:xfrm rot="795518">
            <a:off x="7675315" y="1034147"/>
            <a:ext cx="3292855" cy="329285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93369999"/>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ssolv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5">
            <a:lumMod val="75000"/>
          </a:schemeClr>
        </a:solidFill>
        <a:effectLst/>
      </p:bgPr>
    </p:bg>
    <p:spTree>
      <p:nvGrpSpPr>
        <p:cNvPr id="1" name=""/>
        <p:cNvGrpSpPr/>
        <p:nvPr/>
      </p:nvGrpSpPr>
      <p:grpSpPr>
        <a:xfrm>
          <a:off x="0" y="0"/>
          <a:ext cx="0" cy="0"/>
          <a:chOff x="0" y="0"/>
          <a:chExt cx="0" cy="0"/>
        </a:xfrm>
      </p:grpSpPr>
      <p:sp>
        <p:nvSpPr>
          <p:cNvPr id="9" name="Content Placeholder 8"/>
          <p:cNvSpPr>
            <a:spLocks noGrp="1"/>
          </p:cNvSpPr>
          <p:nvPr>
            <p:ph idx="1"/>
          </p:nvPr>
        </p:nvSpPr>
        <p:spPr>
          <a:xfrm>
            <a:off x="0" y="0"/>
            <a:ext cx="6477000" cy="6057901"/>
          </a:xfrm>
        </p:spPr>
        <p:txBody>
          <a:bodyPr>
            <a:noAutofit/>
          </a:bodyPr>
          <a:lstStyle/>
          <a:p>
            <a:pPr marL="0" indent="0" algn="just">
              <a:lnSpc>
                <a:spcPct val="100000"/>
              </a:lnSpc>
              <a:spcBef>
                <a:spcPts val="0"/>
              </a:spcBef>
              <a:buNone/>
            </a:pPr>
            <a:r>
              <a:rPr lang="en-AU" sz="1200" b="1" dirty="0">
                <a:solidFill>
                  <a:schemeClr val="bg2"/>
                </a:solidFill>
              </a:rPr>
              <a:t>1. President</a:t>
            </a:r>
          </a:p>
          <a:p>
            <a:pPr marL="0" indent="0" algn="just">
              <a:lnSpc>
                <a:spcPct val="100000"/>
              </a:lnSpc>
              <a:spcBef>
                <a:spcPts val="0"/>
              </a:spcBef>
              <a:buNone/>
            </a:pPr>
            <a:r>
              <a:rPr lang="en-AU" sz="1200" b="1" dirty="0">
                <a:solidFill>
                  <a:schemeClr val="bg2"/>
                </a:solidFill>
              </a:rPr>
              <a:t>2. Prime Minister</a:t>
            </a:r>
          </a:p>
          <a:p>
            <a:pPr marL="0" indent="0" algn="just">
              <a:lnSpc>
                <a:spcPct val="100000"/>
              </a:lnSpc>
              <a:spcBef>
                <a:spcPts val="0"/>
              </a:spcBef>
              <a:buNone/>
            </a:pPr>
            <a:r>
              <a:rPr lang="en-AU" sz="1200" b="1" dirty="0">
                <a:solidFill>
                  <a:schemeClr val="bg2"/>
                </a:solidFill>
              </a:rPr>
              <a:t>3</a:t>
            </a:r>
            <a:r>
              <a:rPr lang="en-AU" sz="1200" b="1" dirty="0" smtClean="0">
                <a:solidFill>
                  <a:schemeClr val="bg2"/>
                </a:solidFill>
              </a:rPr>
              <a:t>. </a:t>
            </a:r>
            <a:r>
              <a:rPr lang="en-AU" sz="1200" b="1" dirty="0">
                <a:solidFill>
                  <a:schemeClr val="bg2"/>
                </a:solidFill>
              </a:rPr>
              <a:t>Attorney-General</a:t>
            </a:r>
          </a:p>
          <a:p>
            <a:pPr marL="0" indent="0" algn="just">
              <a:lnSpc>
                <a:spcPct val="100000"/>
              </a:lnSpc>
              <a:spcBef>
                <a:spcPts val="0"/>
              </a:spcBef>
              <a:buNone/>
            </a:pPr>
            <a:r>
              <a:rPr lang="en-AU" sz="1200" b="1" dirty="0" smtClean="0">
                <a:solidFill>
                  <a:schemeClr val="bg2"/>
                </a:solidFill>
              </a:rPr>
              <a:t>4. Ministers </a:t>
            </a:r>
            <a:r>
              <a:rPr lang="en-AU" sz="1200" b="1" dirty="0">
                <a:solidFill>
                  <a:schemeClr val="bg2"/>
                </a:solidFill>
              </a:rPr>
              <a:t>(including Assistant Ministers and Acting </a:t>
            </a:r>
            <a:r>
              <a:rPr lang="en-AU" sz="1200" b="1" dirty="0" smtClean="0">
                <a:solidFill>
                  <a:schemeClr val="bg2"/>
                </a:solidFill>
              </a:rPr>
              <a:t>Ministers</a:t>
            </a:r>
            <a:endParaRPr lang="en-AU" sz="1200" b="1" dirty="0">
              <a:solidFill>
                <a:schemeClr val="bg2"/>
              </a:solidFill>
            </a:endParaRPr>
          </a:p>
          <a:p>
            <a:pPr marL="0" indent="0" algn="just">
              <a:lnSpc>
                <a:spcPct val="100000"/>
              </a:lnSpc>
              <a:spcBef>
                <a:spcPts val="0"/>
              </a:spcBef>
              <a:buNone/>
            </a:pPr>
            <a:r>
              <a:rPr lang="en-AU" sz="1200" b="1" dirty="0">
                <a:solidFill>
                  <a:schemeClr val="bg2"/>
                </a:solidFill>
              </a:rPr>
              <a:t>5</a:t>
            </a:r>
            <a:r>
              <a:rPr lang="en-AU" sz="1200" b="1" dirty="0" smtClean="0">
                <a:solidFill>
                  <a:schemeClr val="bg2"/>
                </a:solidFill>
              </a:rPr>
              <a:t>. </a:t>
            </a:r>
            <a:r>
              <a:rPr lang="en-AU" sz="1200" b="1" dirty="0">
                <a:solidFill>
                  <a:schemeClr val="bg2"/>
                </a:solidFill>
              </a:rPr>
              <a:t>Speaker</a:t>
            </a:r>
          </a:p>
          <a:p>
            <a:pPr marL="0" indent="0" algn="just">
              <a:lnSpc>
                <a:spcPct val="100000"/>
              </a:lnSpc>
              <a:spcBef>
                <a:spcPts val="0"/>
              </a:spcBef>
              <a:buNone/>
            </a:pPr>
            <a:r>
              <a:rPr lang="en-AU" sz="1200" b="1" dirty="0">
                <a:solidFill>
                  <a:schemeClr val="bg2"/>
                </a:solidFill>
              </a:rPr>
              <a:t>6</a:t>
            </a:r>
            <a:r>
              <a:rPr lang="en-AU" sz="1200" b="1" dirty="0" smtClean="0">
                <a:solidFill>
                  <a:schemeClr val="bg2"/>
                </a:solidFill>
              </a:rPr>
              <a:t>. </a:t>
            </a:r>
            <a:r>
              <a:rPr lang="en-AU" sz="1200" b="1" dirty="0">
                <a:solidFill>
                  <a:schemeClr val="bg2"/>
                </a:solidFill>
              </a:rPr>
              <a:t>Deputy Speaker</a:t>
            </a:r>
          </a:p>
          <a:p>
            <a:pPr marL="0" indent="0" algn="just">
              <a:lnSpc>
                <a:spcPct val="100000"/>
              </a:lnSpc>
              <a:spcBef>
                <a:spcPts val="0"/>
              </a:spcBef>
              <a:buNone/>
            </a:pPr>
            <a:r>
              <a:rPr lang="en-AU" sz="1200" b="1" dirty="0">
                <a:solidFill>
                  <a:schemeClr val="bg2"/>
                </a:solidFill>
              </a:rPr>
              <a:t>7</a:t>
            </a:r>
            <a:r>
              <a:rPr lang="en-AU" sz="1200" b="1" dirty="0" smtClean="0">
                <a:solidFill>
                  <a:schemeClr val="bg2"/>
                </a:solidFill>
              </a:rPr>
              <a:t>. Members </a:t>
            </a:r>
            <a:r>
              <a:rPr lang="en-AU" sz="1200" b="1" dirty="0">
                <a:solidFill>
                  <a:schemeClr val="bg2"/>
                </a:solidFill>
              </a:rPr>
              <a:t>of Parliament</a:t>
            </a:r>
          </a:p>
          <a:p>
            <a:pPr marL="0" indent="0" algn="just">
              <a:lnSpc>
                <a:spcPct val="100000"/>
              </a:lnSpc>
              <a:spcBef>
                <a:spcPts val="0"/>
              </a:spcBef>
              <a:buNone/>
            </a:pPr>
            <a:r>
              <a:rPr lang="en-AU" sz="1200" b="1" dirty="0">
                <a:solidFill>
                  <a:schemeClr val="bg2"/>
                </a:solidFill>
              </a:rPr>
              <a:t>8. Supervisor of Elections</a:t>
            </a:r>
          </a:p>
          <a:p>
            <a:pPr marL="0" indent="0" algn="just">
              <a:lnSpc>
                <a:spcPct val="100000"/>
              </a:lnSpc>
              <a:spcBef>
                <a:spcPts val="0"/>
              </a:spcBef>
              <a:buNone/>
            </a:pPr>
            <a:r>
              <a:rPr lang="en-AU" sz="1200" b="1" dirty="0">
                <a:solidFill>
                  <a:schemeClr val="bg2"/>
                </a:solidFill>
              </a:rPr>
              <a:t>9</a:t>
            </a:r>
            <a:r>
              <a:rPr lang="en-AU" sz="1200" b="1" dirty="0" smtClean="0">
                <a:solidFill>
                  <a:schemeClr val="bg2"/>
                </a:solidFill>
              </a:rPr>
              <a:t>. </a:t>
            </a:r>
            <a:r>
              <a:rPr lang="en-AU" sz="1200" b="1" dirty="0">
                <a:solidFill>
                  <a:schemeClr val="bg2"/>
                </a:solidFill>
              </a:rPr>
              <a:t>Secretary-General to Parliament</a:t>
            </a:r>
          </a:p>
          <a:p>
            <a:pPr marL="0" indent="0" algn="just">
              <a:lnSpc>
                <a:spcPct val="100000"/>
              </a:lnSpc>
              <a:spcBef>
                <a:spcPts val="0"/>
              </a:spcBef>
              <a:buNone/>
            </a:pPr>
            <a:r>
              <a:rPr lang="en-AU" sz="1200" b="1" dirty="0">
                <a:solidFill>
                  <a:schemeClr val="bg2"/>
                </a:solidFill>
              </a:rPr>
              <a:t>10</a:t>
            </a:r>
            <a:r>
              <a:rPr lang="en-AU" sz="1200" b="1" dirty="0" smtClean="0">
                <a:solidFill>
                  <a:schemeClr val="bg2"/>
                </a:solidFill>
              </a:rPr>
              <a:t>. Deputy </a:t>
            </a:r>
            <a:r>
              <a:rPr lang="en-AU" sz="1200" b="1" dirty="0">
                <a:solidFill>
                  <a:schemeClr val="bg2"/>
                </a:solidFill>
              </a:rPr>
              <a:t>Secretary-General to Parliament</a:t>
            </a:r>
          </a:p>
          <a:p>
            <a:pPr marL="0" indent="0" algn="just">
              <a:lnSpc>
                <a:spcPct val="100000"/>
              </a:lnSpc>
              <a:spcBef>
                <a:spcPts val="0"/>
              </a:spcBef>
              <a:buNone/>
            </a:pPr>
            <a:r>
              <a:rPr lang="en-AU" sz="1200" b="1" dirty="0">
                <a:solidFill>
                  <a:schemeClr val="bg2"/>
                </a:solidFill>
              </a:rPr>
              <a:t>11</a:t>
            </a:r>
            <a:r>
              <a:rPr lang="en-AU" sz="1200" b="1" dirty="0" smtClean="0">
                <a:solidFill>
                  <a:schemeClr val="bg2"/>
                </a:solidFill>
              </a:rPr>
              <a:t>. </a:t>
            </a:r>
            <a:r>
              <a:rPr lang="en-AU" sz="1200" b="1" dirty="0">
                <a:solidFill>
                  <a:schemeClr val="bg2"/>
                </a:solidFill>
              </a:rPr>
              <a:t>Official Secretary, Office of the President</a:t>
            </a:r>
          </a:p>
          <a:p>
            <a:pPr marL="0" indent="0" algn="just">
              <a:lnSpc>
                <a:spcPct val="100000"/>
              </a:lnSpc>
              <a:spcBef>
                <a:spcPts val="0"/>
              </a:spcBef>
              <a:buNone/>
            </a:pPr>
            <a:r>
              <a:rPr lang="en-AU" sz="1200" b="1" dirty="0">
                <a:solidFill>
                  <a:schemeClr val="bg2"/>
                </a:solidFill>
              </a:rPr>
              <a:t>12</a:t>
            </a:r>
            <a:r>
              <a:rPr lang="en-AU" sz="1200" b="1" dirty="0" smtClean="0">
                <a:solidFill>
                  <a:schemeClr val="bg2"/>
                </a:solidFill>
              </a:rPr>
              <a:t>. Secretary </a:t>
            </a:r>
            <a:r>
              <a:rPr lang="en-AU" sz="1200" b="1" dirty="0">
                <a:solidFill>
                  <a:schemeClr val="bg2"/>
                </a:solidFill>
              </a:rPr>
              <a:t>to Cabinet</a:t>
            </a:r>
          </a:p>
          <a:p>
            <a:pPr marL="0" indent="0" algn="just">
              <a:lnSpc>
                <a:spcPct val="100000"/>
              </a:lnSpc>
              <a:spcBef>
                <a:spcPts val="0"/>
              </a:spcBef>
              <a:buNone/>
            </a:pPr>
            <a:r>
              <a:rPr lang="en-AU" sz="1200" b="1" dirty="0" smtClean="0">
                <a:solidFill>
                  <a:schemeClr val="bg2"/>
                </a:solidFill>
              </a:rPr>
              <a:t>13. Commissioner </a:t>
            </a:r>
            <a:r>
              <a:rPr lang="en-AU" sz="1200" b="1" dirty="0">
                <a:solidFill>
                  <a:schemeClr val="bg2"/>
                </a:solidFill>
              </a:rPr>
              <a:t>of the Independent Legal Services Commission</a:t>
            </a:r>
          </a:p>
          <a:p>
            <a:pPr marL="0" indent="0" algn="just">
              <a:lnSpc>
                <a:spcPct val="100000"/>
              </a:lnSpc>
              <a:spcBef>
                <a:spcPts val="0"/>
              </a:spcBef>
              <a:buNone/>
            </a:pPr>
            <a:r>
              <a:rPr lang="en-AU" sz="1200" b="1" dirty="0">
                <a:solidFill>
                  <a:schemeClr val="bg2"/>
                </a:solidFill>
              </a:rPr>
              <a:t>14. Commissioner of FICAC</a:t>
            </a:r>
          </a:p>
          <a:p>
            <a:pPr marL="0" indent="0" algn="just">
              <a:lnSpc>
                <a:spcPct val="100000"/>
              </a:lnSpc>
              <a:spcBef>
                <a:spcPts val="0"/>
              </a:spcBef>
              <a:buNone/>
            </a:pPr>
            <a:r>
              <a:rPr lang="en-AU" sz="1200" b="1" dirty="0">
                <a:solidFill>
                  <a:schemeClr val="bg2"/>
                </a:solidFill>
              </a:rPr>
              <a:t>15</a:t>
            </a:r>
            <a:r>
              <a:rPr lang="en-AU" sz="1200" b="1" dirty="0" smtClean="0">
                <a:solidFill>
                  <a:schemeClr val="bg2"/>
                </a:solidFill>
              </a:rPr>
              <a:t>. </a:t>
            </a:r>
            <a:r>
              <a:rPr lang="en-AU" sz="1200" b="1" dirty="0">
                <a:solidFill>
                  <a:schemeClr val="bg2"/>
                </a:solidFill>
              </a:rPr>
              <a:t>Deputy Commissioner of FICAC</a:t>
            </a:r>
          </a:p>
          <a:p>
            <a:pPr marL="0" indent="0" algn="just">
              <a:lnSpc>
                <a:spcPct val="100000"/>
              </a:lnSpc>
              <a:spcBef>
                <a:spcPts val="0"/>
              </a:spcBef>
              <a:buNone/>
            </a:pPr>
            <a:r>
              <a:rPr lang="en-AU" sz="1200" b="1" dirty="0">
                <a:solidFill>
                  <a:schemeClr val="bg2"/>
                </a:solidFill>
              </a:rPr>
              <a:t>16. Solicitor-General</a:t>
            </a:r>
          </a:p>
          <a:p>
            <a:pPr marL="0" indent="0" algn="just">
              <a:lnSpc>
                <a:spcPct val="100000"/>
              </a:lnSpc>
              <a:spcBef>
                <a:spcPts val="0"/>
              </a:spcBef>
              <a:buNone/>
            </a:pPr>
            <a:r>
              <a:rPr lang="en-AU" sz="1200" b="1" dirty="0">
                <a:solidFill>
                  <a:schemeClr val="bg2"/>
                </a:solidFill>
              </a:rPr>
              <a:t>17</a:t>
            </a:r>
            <a:r>
              <a:rPr lang="en-AU" sz="1200" b="1" dirty="0" smtClean="0">
                <a:solidFill>
                  <a:schemeClr val="bg2"/>
                </a:solidFill>
              </a:rPr>
              <a:t>. </a:t>
            </a:r>
            <a:r>
              <a:rPr lang="en-AU" sz="1200" b="1" dirty="0">
                <a:solidFill>
                  <a:schemeClr val="bg2"/>
                </a:solidFill>
              </a:rPr>
              <a:t>Director of Public Prosecutions</a:t>
            </a:r>
          </a:p>
          <a:p>
            <a:pPr marL="0" indent="0" algn="just">
              <a:lnSpc>
                <a:spcPct val="100000"/>
              </a:lnSpc>
              <a:spcBef>
                <a:spcPts val="0"/>
              </a:spcBef>
              <a:buNone/>
            </a:pPr>
            <a:r>
              <a:rPr lang="en-AU" sz="1200" b="1" dirty="0">
                <a:solidFill>
                  <a:schemeClr val="bg2"/>
                </a:solidFill>
              </a:rPr>
              <a:t>18. Director of the Legal Aid Commission</a:t>
            </a:r>
          </a:p>
          <a:p>
            <a:pPr marL="0" indent="0" algn="just">
              <a:lnSpc>
                <a:spcPct val="100000"/>
              </a:lnSpc>
              <a:spcBef>
                <a:spcPts val="0"/>
              </a:spcBef>
              <a:buNone/>
            </a:pPr>
            <a:r>
              <a:rPr lang="en-AU" sz="1200" b="1" dirty="0">
                <a:solidFill>
                  <a:schemeClr val="bg2"/>
                </a:solidFill>
              </a:rPr>
              <a:t>19. Director of the Human Rights and Anti-Discrimination Commission</a:t>
            </a:r>
          </a:p>
          <a:p>
            <a:pPr marL="0" indent="0" algn="just">
              <a:lnSpc>
                <a:spcPct val="100000"/>
              </a:lnSpc>
              <a:spcBef>
                <a:spcPts val="0"/>
              </a:spcBef>
              <a:buNone/>
            </a:pPr>
            <a:r>
              <a:rPr lang="en-AU" sz="1200" b="1" dirty="0">
                <a:solidFill>
                  <a:schemeClr val="bg2"/>
                </a:solidFill>
              </a:rPr>
              <a:t>20. Permanent secretaries</a:t>
            </a:r>
          </a:p>
          <a:p>
            <a:pPr marL="0" indent="0" algn="just">
              <a:lnSpc>
                <a:spcPct val="100000"/>
              </a:lnSpc>
              <a:spcBef>
                <a:spcPts val="0"/>
              </a:spcBef>
              <a:buNone/>
            </a:pPr>
            <a:r>
              <a:rPr lang="en-AU" sz="1200" b="1" dirty="0" smtClean="0">
                <a:solidFill>
                  <a:schemeClr val="bg2"/>
                </a:solidFill>
              </a:rPr>
              <a:t>21. Ambassador </a:t>
            </a:r>
            <a:r>
              <a:rPr lang="en-AU" sz="1200" b="1" dirty="0">
                <a:solidFill>
                  <a:schemeClr val="bg2"/>
                </a:solidFill>
              </a:rPr>
              <a:t>or principal representative of Fiji to another country or </a:t>
            </a:r>
            <a:r>
              <a:rPr lang="en-AU" sz="1200" b="1" dirty="0" smtClean="0">
                <a:solidFill>
                  <a:schemeClr val="bg2"/>
                </a:solidFill>
              </a:rPr>
              <a:t>international organisation</a:t>
            </a:r>
            <a:endParaRPr lang="en-AU" sz="1200" b="1" dirty="0">
              <a:solidFill>
                <a:schemeClr val="bg2"/>
              </a:solidFill>
            </a:endParaRPr>
          </a:p>
          <a:p>
            <a:pPr marL="0" indent="0" algn="just">
              <a:lnSpc>
                <a:spcPct val="100000"/>
              </a:lnSpc>
              <a:spcBef>
                <a:spcPts val="0"/>
              </a:spcBef>
              <a:buNone/>
            </a:pPr>
            <a:r>
              <a:rPr lang="en-AU" sz="1200" b="1" dirty="0">
                <a:solidFill>
                  <a:schemeClr val="bg2"/>
                </a:solidFill>
              </a:rPr>
              <a:t>22</a:t>
            </a:r>
            <a:r>
              <a:rPr lang="en-AU" sz="1200" b="1" dirty="0" smtClean="0">
                <a:solidFill>
                  <a:schemeClr val="bg2"/>
                </a:solidFill>
              </a:rPr>
              <a:t>. </a:t>
            </a:r>
            <a:r>
              <a:rPr lang="en-AU" sz="1200" b="1" dirty="0">
                <a:solidFill>
                  <a:schemeClr val="bg2"/>
                </a:solidFill>
              </a:rPr>
              <a:t>Commissioner of the Fiji Police Force</a:t>
            </a:r>
          </a:p>
          <a:p>
            <a:pPr marL="0" indent="0" algn="just">
              <a:lnSpc>
                <a:spcPct val="100000"/>
              </a:lnSpc>
              <a:spcBef>
                <a:spcPts val="0"/>
              </a:spcBef>
              <a:buNone/>
            </a:pPr>
            <a:r>
              <a:rPr lang="en-AU" sz="1200" b="1" dirty="0">
                <a:solidFill>
                  <a:schemeClr val="bg2"/>
                </a:solidFill>
              </a:rPr>
              <a:t>23</a:t>
            </a:r>
            <a:r>
              <a:rPr lang="en-AU" sz="1200" b="1" dirty="0" smtClean="0">
                <a:solidFill>
                  <a:schemeClr val="bg2"/>
                </a:solidFill>
              </a:rPr>
              <a:t>. </a:t>
            </a:r>
            <a:r>
              <a:rPr lang="en-AU" sz="1200" b="1" dirty="0">
                <a:solidFill>
                  <a:schemeClr val="bg2"/>
                </a:solidFill>
              </a:rPr>
              <a:t>Deputy or assistant Commissioner of the Fiji Police Force</a:t>
            </a:r>
          </a:p>
          <a:p>
            <a:pPr marL="0" indent="0" algn="just">
              <a:lnSpc>
                <a:spcPct val="100000"/>
              </a:lnSpc>
              <a:spcBef>
                <a:spcPts val="0"/>
              </a:spcBef>
              <a:buNone/>
            </a:pPr>
            <a:r>
              <a:rPr lang="en-AU" sz="1200" b="1" dirty="0">
                <a:solidFill>
                  <a:schemeClr val="bg2"/>
                </a:solidFill>
              </a:rPr>
              <a:t>24</a:t>
            </a:r>
            <a:r>
              <a:rPr lang="en-AU" sz="1200" b="1" dirty="0" smtClean="0">
                <a:solidFill>
                  <a:schemeClr val="bg2"/>
                </a:solidFill>
              </a:rPr>
              <a:t>. </a:t>
            </a:r>
            <a:r>
              <a:rPr lang="en-AU" sz="1200" b="1" dirty="0">
                <a:solidFill>
                  <a:schemeClr val="bg2"/>
                </a:solidFill>
              </a:rPr>
              <a:t>Commissioner of the Fiji Corrections Service</a:t>
            </a:r>
          </a:p>
          <a:p>
            <a:pPr marL="0" indent="0" algn="just">
              <a:lnSpc>
                <a:spcPct val="100000"/>
              </a:lnSpc>
              <a:spcBef>
                <a:spcPts val="0"/>
              </a:spcBef>
              <a:buNone/>
            </a:pPr>
            <a:r>
              <a:rPr lang="en-AU" sz="1200" b="1" dirty="0">
                <a:solidFill>
                  <a:schemeClr val="bg2"/>
                </a:solidFill>
              </a:rPr>
              <a:t>25</a:t>
            </a:r>
            <a:r>
              <a:rPr lang="en-AU" sz="1200" b="1" dirty="0" smtClean="0">
                <a:solidFill>
                  <a:schemeClr val="bg2"/>
                </a:solidFill>
              </a:rPr>
              <a:t>. </a:t>
            </a:r>
            <a:r>
              <a:rPr lang="en-AU" sz="1200" b="1" dirty="0">
                <a:solidFill>
                  <a:schemeClr val="bg2"/>
                </a:solidFill>
              </a:rPr>
              <a:t>Deputy or assistant Commissioner of the Fiji Corrections Service</a:t>
            </a:r>
          </a:p>
          <a:p>
            <a:pPr marL="0" indent="0" algn="just">
              <a:lnSpc>
                <a:spcPct val="100000"/>
              </a:lnSpc>
              <a:spcBef>
                <a:spcPts val="0"/>
              </a:spcBef>
              <a:buNone/>
            </a:pPr>
            <a:r>
              <a:rPr lang="en-AU" sz="1200" b="1" dirty="0">
                <a:solidFill>
                  <a:schemeClr val="bg2"/>
                </a:solidFill>
              </a:rPr>
              <a:t>26</a:t>
            </a:r>
            <a:r>
              <a:rPr lang="en-AU" sz="1200" b="1" dirty="0" smtClean="0">
                <a:solidFill>
                  <a:schemeClr val="bg2"/>
                </a:solidFill>
              </a:rPr>
              <a:t>. </a:t>
            </a:r>
            <a:r>
              <a:rPr lang="en-AU" sz="1200" b="1" dirty="0">
                <a:solidFill>
                  <a:schemeClr val="bg2"/>
                </a:solidFill>
              </a:rPr>
              <a:t>Commander of the Republic of Fiji Military Forces</a:t>
            </a:r>
          </a:p>
          <a:p>
            <a:pPr marL="0" indent="0" algn="just">
              <a:lnSpc>
                <a:spcPct val="100000"/>
              </a:lnSpc>
              <a:spcBef>
                <a:spcPts val="0"/>
              </a:spcBef>
              <a:buNone/>
            </a:pPr>
            <a:r>
              <a:rPr lang="en-AU" sz="1200" b="1" dirty="0" smtClean="0">
                <a:solidFill>
                  <a:schemeClr val="bg2"/>
                </a:solidFill>
              </a:rPr>
              <a:t>27</a:t>
            </a:r>
            <a:r>
              <a:rPr lang="en-AU" sz="1200" b="1" dirty="0">
                <a:solidFill>
                  <a:schemeClr val="bg2"/>
                </a:solidFill>
              </a:rPr>
              <a:t>. Auditor-General</a:t>
            </a:r>
          </a:p>
          <a:p>
            <a:pPr marL="0" indent="0" algn="just">
              <a:lnSpc>
                <a:spcPct val="100000"/>
              </a:lnSpc>
              <a:spcBef>
                <a:spcPts val="0"/>
              </a:spcBef>
              <a:buNone/>
            </a:pPr>
            <a:r>
              <a:rPr lang="en-AU" sz="1200" b="1" dirty="0">
                <a:solidFill>
                  <a:schemeClr val="bg2"/>
                </a:solidFill>
              </a:rPr>
              <a:t>28</a:t>
            </a:r>
            <a:r>
              <a:rPr lang="en-AU" sz="1200" b="1" dirty="0" smtClean="0">
                <a:solidFill>
                  <a:schemeClr val="bg2"/>
                </a:solidFill>
              </a:rPr>
              <a:t>. </a:t>
            </a:r>
            <a:r>
              <a:rPr lang="en-AU" sz="1200" b="1" dirty="0">
                <a:solidFill>
                  <a:schemeClr val="bg2"/>
                </a:solidFill>
              </a:rPr>
              <a:t>Governor of the Reserve Bank of Fiji</a:t>
            </a:r>
          </a:p>
          <a:p>
            <a:pPr marL="0" indent="0" algn="just">
              <a:lnSpc>
                <a:spcPct val="100000"/>
              </a:lnSpc>
              <a:spcBef>
                <a:spcPts val="0"/>
              </a:spcBef>
              <a:buNone/>
            </a:pPr>
            <a:r>
              <a:rPr lang="en-AU" sz="1200" b="1" dirty="0">
                <a:solidFill>
                  <a:schemeClr val="bg2"/>
                </a:solidFill>
              </a:rPr>
              <a:t>29</a:t>
            </a:r>
            <a:r>
              <a:rPr lang="en-AU" sz="1200" b="1" dirty="0" smtClean="0">
                <a:solidFill>
                  <a:schemeClr val="bg2"/>
                </a:solidFill>
              </a:rPr>
              <a:t>. </a:t>
            </a:r>
            <a:r>
              <a:rPr lang="en-AU" sz="1200" b="1" dirty="0">
                <a:solidFill>
                  <a:schemeClr val="bg2"/>
                </a:solidFill>
              </a:rPr>
              <a:t>Deputy Governor of the Reserve Bank of Fiji</a:t>
            </a:r>
          </a:p>
          <a:p>
            <a:pPr marL="0" indent="0" algn="just">
              <a:lnSpc>
                <a:spcPct val="100000"/>
              </a:lnSpc>
              <a:spcBef>
                <a:spcPts val="0"/>
              </a:spcBef>
              <a:buNone/>
            </a:pPr>
            <a:r>
              <a:rPr lang="en-AU" sz="1200" b="1" dirty="0">
                <a:solidFill>
                  <a:schemeClr val="bg2"/>
                </a:solidFill>
              </a:rPr>
              <a:t>30. Administrator-General</a:t>
            </a:r>
          </a:p>
          <a:p>
            <a:pPr marL="0" indent="0" algn="just">
              <a:lnSpc>
                <a:spcPct val="100000"/>
              </a:lnSpc>
              <a:spcBef>
                <a:spcPts val="0"/>
              </a:spcBef>
              <a:buNone/>
            </a:pPr>
            <a:r>
              <a:rPr lang="en-AU" sz="1200" b="1" dirty="0">
                <a:solidFill>
                  <a:schemeClr val="bg2"/>
                </a:solidFill>
              </a:rPr>
              <a:t>31. Registrar-General</a:t>
            </a:r>
          </a:p>
          <a:p>
            <a:pPr marL="0" indent="0" algn="just">
              <a:lnSpc>
                <a:spcPct val="100000"/>
              </a:lnSpc>
              <a:spcBef>
                <a:spcPts val="0"/>
              </a:spcBef>
              <a:buNone/>
            </a:pPr>
            <a:r>
              <a:rPr lang="en-AU" sz="1200" b="1" dirty="0">
                <a:solidFill>
                  <a:schemeClr val="bg2"/>
                </a:solidFill>
              </a:rPr>
              <a:t>32. Official Receiver</a:t>
            </a:r>
          </a:p>
          <a:p>
            <a:pPr marL="0" indent="0" algn="just">
              <a:lnSpc>
                <a:spcPct val="100000"/>
              </a:lnSpc>
              <a:spcBef>
                <a:spcPts val="0"/>
              </a:spcBef>
              <a:buNone/>
            </a:pPr>
            <a:endParaRPr lang="en-US" sz="1200" dirty="0" smtClean="0">
              <a:solidFill>
                <a:schemeClr val="bg2"/>
              </a:solidFill>
            </a:endParaRPr>
          </a:p>
        </p:txBody>
      </p:sp>
      <p:sp>
        <p:nvSpPr>
          <p:cNvPr id="7" name="Content Placeholder 8"/>
          <p:cNvSpPr txBox="1">
            <a:spLocks/>
          </p:cNvSpPr>
          <p:nvPr/>
        </p:nvSpPr>
        <p:spPr>
          <a:xfrm>
            <a:off x="6477000" y="0"/>
            <a:ext cx="5715000" cy="605790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News Gothic MT" charset="0"/>
                <a:ea typeface="News Gothic MT" charset="0"/>
                <a:cs typeface="News Gothic MT" charset="0"/>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News Gothic MT" charset="0"/>
                <a:ea typeface="News Gothic MT" charset="0"/>
                <a:cs typeface="News Gothic MT" charset="0"/>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News Gothic MT" charset="0"/>
                <a:ea typeface="News Gothic MT" charset="0"/>
                <a:cs typeface="News Gothic MT" charset="0"/>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News Gothic MT" charset="0"/>
                <a:ea typeface="News Gothic MT" charset="0"/>
                <a:cs typeface="News Gothic MT" charset="0"/>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News Gothic MT" charset="0"/>
                <a:ea typeface="News Gothic MT" charset="0"/>
                <a:cs typeface="News Gothic MT"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just">
              <a:lnSpc>
                <a:spcPct val="100000"/>
              </a:lnSpc>
              <a:spcBef>
                <a:spcPts val="0"/>
              </a:spcBef>
              <a:buNone/>
            </a:pPr>
            <a:r>
              <a:rPr lang="en-AU" sz="1200" b="1" dirty="0" smtClean="0">
                <a:solidFill>
                  <a:schemeClr val="bg2"/>
                </a:solidFill>
              </a:rPr>
              <a:t>33</a:t>
            </a:r>
            <a:r>
              <a:rPr lang="en-AU" sz="1200" b="1" dirty="0">
                <a:solidFill>
                  <a:schemeClr val="bg2"/>
                </a:solidFill>
              </a:rPr>
              <a:t>. Registrar of Companies</a:t>
            </a:r>
          </a:p>
          <a:p>
            <a:pPr marL="0" indent="0" algn="just">
              <a:lnSpc>
                <a:spcPct val="100000"/>
              </a:lnSpc>
              <a:spcBef>
                <a:spcPts val="0"/>
              </a:spcBef>
              <a:buNone/>
            </a:pPr>
            <a:r>
              <a:rPr lang="en-AU" sz="1200" b="1" dirty="0">
                <a:solidFill>
                  <a:schemeClr val="bg2"/>
                </a:solidFill>
              </a:rPr>
              <a:t>34. Registrar of Titles</a:t>
            </a:r>
          </a:p>
          <a:p>
            <a:pPr marL="0" indent="0" algn="just">
              <a:lnSpc>
                <a:spcPct val="100000"/>
              </a:lnSpc>
              <a:spcBef>
                <a:spcPts val="0"/>
              </a:spcBef>
              <a:buNone/>
            </a:pPr>
            <a:r>
              <a:rPr lang="en-AU" sz="1200" b="1" dirty="0">
                <a:solidFill>
                  <a:schemeClr val="bg2"/>
                </a:solidFill>
              </a:rPr>
              <a:t>35. Chief Pharmacist</a:t>
            </a:r>
          </a:p>
          <a:p>
            <a:pPr marL="0" indent="0" algn="just">
              <a:lnSpc>
                <a:spcPct val="100000"/>
              </a:lnSpc>
              <a:spcBef>
                <a:spcPts val="0"/>
              </a:spcBef>
              <a:buNone/>
            </a:pPr>
            <a:r>
              <a:rPr lang="en-AU" sz="1200" b="1" dirty="0">
                <a:solidFill>
                  <a:schemeClr val="bg2"/>
                </a:solidFill>
              </a:rPr>
              <a:t>36</a:t>
            </a:r>
            <a:r>
              <a:rPr lang="en-AU" sz="1200" b="1" dirty="0" smtClean="0">
                <a:solidFill>
                  <a:schemeClr val="bg2"/>
                </a:solidFill>
              </a:rPr>
              <a:t>. </a:t>
            </a:r>
            <a:r>
              <a:rPr lang="en-AU" sz="1200" b="1" dirty="0">
                <a:solidFill>
                  <a:schemeClr val="bg2"/>
                </a:solidFill>
              </a:rPr>
              <a:t>Deputy Chief Pharmacist</a:t>
            </a:r>
          </a:p>
          <a:p>
            <a:pPr marL="0" indent="0" algn="just">
              <a:lnSpc>
                <a:spcPct val="100000"/>
              </a:lnSpc>
              <a:spcBef>
                <a:spcPts val="0"/>
              </a:spcBef>
              <a:buNone/>
            </a:pPr>
            <a:r>
              <a:rPr lang="en-AU" sz="1200" b="1" dirty="0">
                <a:solidFill>
                  <a:schemeClr val="bg2"/>
                </a:solidFill>
              </a:rPr>
              <a:t>37. Chief Accountant</a:t>
            </a:r>
          </a:p>
          <a:p>
            <a:pPr marL="0" indent="0" algn="just">
              <a:lnSpc>
                <a:spcPct val="100000"/>
              </a:lnSpc>
              <a:spcBef>
                <a:spcPts val="0"/>
              </a:spcBef>
              <a:buNone/>
            </a:pPr>
            <a:r>
              <a:rPr lang="en-AU" sz="1200" b="1" dirty="0">
                <a:solidFill>
                  <a:schemeClr val="bg2"/>
                </a:solidFill>
              </a:rPr>
              <a:t>38</a:t>
            </a:r>
            <a:r>
              <a:rPr lang="en-AU" sz="1200" b="1" dirty="0" smtClean="0">
                <a:solidFill>
                  <a:schemeClr val="bg2"/>
                </a:solidFill>
              </a:rPr>
              <a:t>. </a:t>
            </a:r>
            <a:r>
              <a:rPr lang="en-AU" sz="1200" b="1" dirty="0">
                <a:solidFill>
                  <a:schemeClr val="bg2"/>
                </a:solidFill>
              </a:rPr>
              <a:t>Deputy permanent secretaries</a:t>
            </a:r>
          </a:p>
          <a:p>
            <a:pPr marL="0" indent="0" algn="just">
              <a:lnSpc>
                <a:spcPct val="100000"/>
              </a:lnSpc>
              <a:spcBef>
                <a:spcPts val="0"/>
              </a:spcBef>
              <a:buNone/>
            </a:pPr>
            <a:r>
              <a:rPr lang="en-AU" sz="1200" b="1" dirty="0">
                <a:solidFill>
                  <a:schemeClr val="bg2"/>
                </a:solidFill>
              </a:rPr>
              <a:t>39</a:t>
            </a:r>
            <a:r>
              <a:rPr lang="en-AU" sz="1200" b="1" dirty="0" smtClean="0">
                <a:solidFill>
                  <a:schemeClr val="bg2"/>
                </a:solidFill>
              </a:rPr>
              <a:t>. </a:t>
            </a:r>
            <a:r>
              <a:rPr lang="en-AU" sz="1200" b="1" dirty="0">
                <a:solidFill>
                  <a:schemeClr val="bg2"/>
                </a:solidFill>
              </a:rPr>
              <a:t>Directors in any Government ministry or department</a:t>
            </a:r>
          </a:p>
          <a:p>
            <a:pPr marL="0" indent="0" algn="just">
              <a:lnSpc>
                <a:spcPct val="100000"/>
              </a:lnSpc>
              <a:spcBef>
                <a:spcPts val="0"/>
              </a:spcBef>
              <a:buNone/>
            </a:pPr>
            <a:r>
              <a:rPr lang="en-AU" sz="1200" b="1" dirty="0">
                <a:solidFill>
                  <a:schemeClr val="bg2"/>
                </a:solidFill>
              </a:rPr>
              <a:t>40</a:t>
            </a:r>
            <a:r>
              <a:rPr lang="en-AU" sz="1200" b="1" dirty="0" smtClean="0">
                <a:solidFill>
                  <a:schemeClr val="bg2"/>
                </a:solidFill>
              </a:rPr>
              <a:t>. </a:t>
            </a:r>
            <a:r>
              <a:rPr lang="en-AU" sz="1200" b="1" dirty="0">
                <a:solidFill>
                  <a:schemeClr val="bg2"/>
                </a:solidFill>
              </a:rPr>
              <a:t>Deputy or assistant directors in any Government ministry or department</a:t>
            </a:r>
          </a:p>
          <a:p>
            <a:pPr marL="0" indent="0" algn="just">
              <a:lnSpc>
                <a:spcPct val="100000"/>
              </a:lnSpc>
              <a:spcBef>
                <a:spcPts val="0"/>
              </a:spcBef>
              <a:buNone/>
            </a:pPr>
            <a:r>
              <a:rPr lang="en-AU" sz="1200" b="1" dirty="0">
                <a:solidFill>
                  <a:schemeClr val="bg2"/>
                </a:solidFill>
              </a:rPr>
              <a:t>41. Divisional commissioners</a:t>
            </a:r>
          </a:p>
          <a:p>
            <a:pPr marL="0" indent="0" algn="just">
              <a:lnSpc>
                <a:spcPct val="100000"/>
              </a:lnSpc>
              <a:spcBef>
                <a:spcPts val="0"/>
              </a:spcBef>
              <a:buNone/>
            </a:pPr>
            <a:r>
              <a:rPr lang="en-AU" sz="1200" b="1" dirty="0">
                <a:solidFill>
                  <a:schemeClr val="bg2"/>
                </a:solidFill>
              </a:rPr>
              <a:t>42</a:t>
            </a:r>
            <a:r>
              <a:rPr lang="en-AU" sz="1200" b="1" dirty="0" smtClean="0">
                <a:solidFill>
                  <a:schemeClr val="bg2"/>
                </a:solidFill>
              </a:rPr>
              <a:t>. </a:t>
            </a:r>
            <a:r>
              <a:rPr lang="en-AU" sz="1200" b="1" dirty="0">
                <a:solidFill>
                  <a:schemeClr val="bg2"/>
                </a:solidFill>
              </a:rPr>
              <a:t>Deputy or assistant divisional commissioners</a:t>
            </a:r>
          </a:p>
          <a:p>
            <a:pPr marL="0" indent="0" algn="just">
              <a:lnSpc>
                <a:spcPct val="100000"/>
              </a:lnSpc>
              <a:spcBef>
                <a:spcPts val="0"/>
              </a:spcBef>
              <a:buNone/>
            </a:pPr>
            <a:r>
              <a:rPr lang="en-AU" sz="1200" b="1" dirty="0">
                <a:solidFill>
                  <a:schemeClr val="bg2"/>
                </a:solidFill>
              </a:rPr>
              <a:t>43. Provincial administrators</a:t>
            </a:r>
          </a:p>
          <a:p>
            <a:pPr marL="0" indent="0" algn="just">
              <a:lnSpc>
                <a:spcPct val="100000"/>
              </a:lnSpc>
              <a:spcBef>
                <a:spcPts val="0"/>
              </a:spcBef>
              <a:buNone/>
            </a:pPr>
            <a:r>
              <a:rPr lang="en-AU" sz="1200" b="1" dirty="0">
                <a:solidFill>
                  <a:schemeClr val="bg2"/>
                </a:solidFill>
              </a:rPr>
              <a:t>44</a:t>
            </a:r>
            <a:r>
              <a:rPr lang="en-AU" sz="1200" b="1" dirty="0" smtClean="0">
                <a:solidFill>
                  <a:schemeClr val="bg2"/>
                </a:solidFill>
              </a:rPr>
              <a:t>. </a:t>
            </a:r>
            <a:r>
              <a:rPr lang="en-AU" sz="1200" b="1" dirty="0">
                <a:solidFill>
                  <a:schemeClr val="bg2"/>
                </a:solidFill>
              </a:rPr>
              <a:t>Deputy or assistant provisional administrators</a:t>
            </a:r>
          </a:p>
          <a:p>
            <a:pPr marL="0" indent="0" algn="just">
              <a:lnSpc>
                <a:spcPct val="100000"/>
              </a:lnSpc>
              <a:spcBef>
                <a:spcPts val="0"/>
              </a:spcBef>
              <a:buNone/>
            </a:pPr>
            <a:r>
              <a:rPr lang="en-AU" sz="1200" b="1" dirty="0">
                <a:solidFill>
                  <a:schemeClr val="bg2"/>
                </a:solidFill>
              </a:rPr>
              <a:t>45</a:t>
            </a:r>
            <a:r>
              <a:rPr lang="en-AU" sz="1200" b="1" dirty="0" smtClean="0">
                <a:solidFill>
                  <a:schemeClr val="bg2"/>
                </a:solidFill>
              </a:rPr>
              <a:t>. </a:t>
            </a:r>
            <a:r>
              <a:rPr lang="en-AU" sz="1200" b="1" dirty="0">
                <a:solidFill>
                  <a:schemeClr val="bg2"/>
                </a:solidFill>
              </a:rPr>
              <a:t>District officers</a:t>
            </a:r>
          </a:p>
          <a:p>
            <a:pPr marL="0" indent="0" algn="just">
              <a:lnSpc>
                <a:spcPct val="100000"/>
              </a:lnSpc>
              <a:spcBef>
                <a:spcPts val="0"/>
              </a:spcBef>
              <a:buNone/>
            </a:pPr>
            <a:r>
              <a:rPr lang="en-AU" sz="1200" b="1" dirty="0" err="1" smtClean="0">
                <a:solidFill>
                  <a:schemeClr val="bg2"/>
                </a:solidFill>
              </a:rPr>
              <a:t>46.Deputy</a:t>
            </a:r>
            <a:r>
              <a:rPr lang="en-AU" sz="1200" b="1" dirty="0" smtClean="0">
                <a:solidFill>
                  <a:schemeClr val="bg2"/>
                </a:solidFill>
              </a:rPr>
              <a:t> </a:t>
            </a:r>
            <a:r>
              <a:rPr lang="en-AU" sz="1200" b="1" dirty="0">
                <a:solidFill>
                  <a:schemeClr val="bg2"/>
                </a:solidFill>
              </a:rPr>
              <a:t>or assistant district </a:t>
            </a:r>
            <a:r>
              <a:rPr lang="en-AU" sz="1200" b="1" dirty="0" smtClean="0">
                <a:solidFill>
                  <a:schemeClr val="bg2"/>
                </a:solidFill>
              </a:rPr>
              <a:t>officers</a:t>
            </a:r>
          </a:p>
          <a:p>
            <a:pPr marL="0" indent="0" algn="just">
              <a:lnSpc>
                <a:spcPct val="100000"/>
              </a:lnSpc>
              <a:spcBef>
                <a:spcPts val="0"/>
              </a:spcBef>
              <a:buNone/>
            </a:pPr>
            <a:r>
              <a:rPr lang="en-AU" sz="1200" b="1" dirty="0" smtClean="0">
                <a:solidFill>
                  <a:schemeClr val="bg2"/>
                </a:solidFill>
              </a:rPr>
              <a:t>47. Special administrator of any town or city council</a:t>
            </a:r>
          </a:p>
          <a:p>
            <a:pPr marL="0" indent="0" algn="just">
              <a:lnSpc>
                <a:spcPct val="100000"/>
              </a:lnSpc>
              <a:spcBef>
                <a:spcPts val="0"/>
              </a:spcBef>
              <a:buNone/>
            </a:pPr>
            <a:r>
              <a:rPr lang="en-AU" sz="1200" b="1" dirty="0" smtClean="0">
                <a:solidFill>
                  <a:schemeClr val="bg2"/>
                </a:solidFill>
              </a:rPr>
              <a:t>48. </a:t>
            </a:r>
            <a:r>
              <a:rPr lang="en-AU" sz="1200" b="1" dirty="0">
                <a:solidFill>
                  <a:schemeClr val="bg2"/>
                </a:solidFill>
              </a:rPr>
              <a:t>Chief executive officer and the town clerk of any town or city council</a:t>
            </a:r>
          </a:p>
          <a:p>
            <a:pPr marL="0" indent="0" algn="just">
              <a:lnSpc>
                <a:spcPct val="100000"/>
              </a:lnSpc>
              <a:spcBef>
                <a:spcPts val="0"/>
              </a:spcBef>
              <a:buNone/>
            </a:pPr>
            <a:r>
              <a:rPr lang="en-AU" sz="1200" b="1" dirty="0">
                <a:solidFill>
                  <a:schemeClr val="bg2"/>
                </a:solidFill>
              </a:rPr>
              <a:t>49</a:t>
            </a:r>
            <a:r>
              <a:rPr lang="en-AU" sz="1200" b="1" dirty="0" smtClean="0">
                <a:solidFill>
                  <a:schemeClr val="bg2"/>
                </a:solidFill>
              </a:rPr>
              <a:t>. </a:t>
            </a:r>
            <a:r>
              <a:rPr lang="en-AU" sz="1200" b="1" dirty="0">
                <a:solidFill>
                  <a:schemeClr val="bg2"/>
                </a:solidFill>
              </a:rPr>
              <a:t>Chief executive officer Biosecurity Authority of Fiji</a:t>
            </a:r>
          </a:p>
          <a:p>
            <a:pPr marL="0" indent="0" algn="just">
              <a:lnSpc>
                <a:spcPct val="100000"/>
              </a:lnSpc>
              <a:spcBef>
                <a:spcPts val="0"/>
              </a:spcBef>
              <a:buNone/>
            </a:pPr>
            <a:r>
              <a:rPr lang="en-AU" sz="1200" b="1" dirty="0">
                <a:solidFill>
                  <a:schemeClr val="bg2"/>
                </a:solidFill>
              </a:rPr>
              <a:t>50</a:t>
            </a:r>
            <a:r>
              <a:rPr lang="en-AU" sz="1200" b="1" dirty="0" smtClean="0">
                <a:solidFill>
                  <a:schemeClr val="bg2"/>
                </a:solidFill>
              </a:rPr>
              <a:t>. </a:t>
            </a:r>
            <a:r>
              <a:rPr lang="en-AU" sz="1200" b="1" dirty="0">
                <a:solidFill>
                  <a:schemeClr val="bg2"/>
                </a:solidFill>
              </a:rPr>
              <a:t>Chief executive officer Civil Aviation Authority of Fiji</a:t>
            </a:r>
          </a:p>
          <a:p>
            <a:pPr marL="0" indent="0" algn="just">
              <a:lnSpc>
                <a:spcPct val="100000"/>
              </a:lnSpc>
              <a:spcBef>
                <a:spcPts val="0"/>
              </a:spcBef>
              <a:buNone/>
            </a:pPr>
            <a:r>
              <a:rPr lang="en-AU" sz="1200" b="1" dirty="0">
                <a:solidFill>
                  <a:schemeClr val="bg2"/>
                </a:solidFill>
              </a:rPr>
              <a:t>51</a:t>
            </a:r>
            <a:r>
              <a:rPr lang="en-AU" sz="1200" b="1" dirty="0" smtClean="0">
                <a:solidFill>
                  <a:schemeClr val="bg2"/>
                </a:solidFill>
              </a:rPr>
              <a:t>. </a:t>
            </a:r>
            <a:r>
              <a:rPr lang="en-AU" sz="1200" b="1" dirty="0">
                <a:solidFill>
                  <a:schemeClr val="bg2"/>
                </a:solidFill>
              </a:rPr>
              <a:t>Chief executive officer Fiji Commerce Commission</a:t>
            </a:r>
          </a:p>
          <a:p>
            <a:pPr marL="0" indent="0" algn="just">
              <a:lnSpc>
                <a:spcPct val="100000"/>
              </a:lnSpc>
              <a:spcBef>
                <a:spcPts val="0"/>
              </a:spcBef>
              <a:buNone/>
            </a:pPr>
            <a:r>
              <a:rPr lang="en-AU" sz="1200" b="1" dirty="0">
                <a:solidFill>
                  <a:schemeClr val="bg2"/>
                </a:solidFill>
              </a:rPr>
              <a:t>52</a:t>
            </a:r>
            <a:r>
              <a:rPr lang="en-AU" sz="1200" b="1" dirty="0" smtClean="0">
                <a:solidFill>
                  <a:schemeClr val="bg2"/>
                </a:solidFill>
              </a:rPr>
              <a:t>. </a:t>
            </a:r>
            <a:r>
              <a:rPr lang="en-AU" sz="1200" b="1" dirty="0">
                <a:solidFill>
                  <a:schemeClr val="bg2"/>
                </a:solidFill>
              </a:rPr>
              <a:t>Chief executive officer Fiji Electricity Authority</a:t>
            </a:r>
          </a:p>
          <a:p>
            <a:pPr marL="0" indent="0" algn="just">
              <a:lnSpc>
                <a:spcPct val="100000"/>
              </a:lnSpc>
              <a:spcBef>
                <a:spcPts val="0"/>
              </a:spcBef>
              <a:buNone/>
            </a:pPr>
            <a:r>
              <a:rPr lang="en-AU" sz="1200" b="1" dirty="0">
                <a:solidFill>
                  <a:schemeClr val="bg2"/>
                </a:solidFill>
              </a:rPr>
              <a:t>53</a:t>
            </a:r>
            <a:r>
              <a:rPr lang="en-AU" sz="1200" b="1" dirty="0" smtClean="0">
                <a:solidFill>
                  <a:schemeClr val="bg2"/>
                </a:solidFill>
              </a:rPr>
              <a:t>. </a:t>
            </a:r>
            <a:r>
              <a:rPr lang="en-AU" sz="1200" b="1" dirty="0">
                <a:solidFill>
                  <a:schemeClr val="bg2"/>
                </a:solidFill>
              </a:rPr>
              <a:t>Chief executive officer Fiji Meat Industry Board</a:t>
            </a:r>
          </a:p>
          <a:p>
            <a:pPr marL="0" indent="0" algn="just">
              <a:lnSpc>
                <a:spcPct val="100000"/>
              </a:lnSpc>
              <a:spcBef>
                <a:spcPts val="0"/>
              </a:spcBef>
              <a:buNone/>
            </a:pPr>
            <a:r>
              <a:rPr lang="en-AU" sz="1200" b="1" dirty="0">
                <a:solidFill>
                  <a:schemeClr val="bg2"/>
                </a:solidFill>
              </a:rPr>
              <a:t>54</a:t>
            </a:r>
            <a:r>
              <a:rPr lang="en-AU" sz="1200" b="1" dirty="0" smtClean="0">
                <a:solidFill>
                  <a:schemeClr val="bg2"/>
                </a:solidFill>
              </a:rPr>
              <a:t>. </a:t>
            </a:r>
            <a:r>
              <a:rPr lang="en-AU" sz="1200" b="1" dirty="0">
                <a:solidFill>
                  <a:schemeClr val="bg2"/>
                </a:solidFill>
              </a:rPr>
              <a:t>Chief executive officer Fiji Revenue and Customs Authority</a:t>
            </a:r>
          </a:p>
          <a:p>
            <a:pPr marL="0" indent="0" algn="just">
              <a:lnSpc>
                <a:spcPct val="100000"/>
              </a:lnSpc>
              <a:spcBef>
                <a:spcPts val="0"/>
              </a:spcBef>
              <a:buNone/>
            </a:pPr>
            <a:r>
              <a:rPr lang="en-AU" sz="1200" b="1" dirty="0">
                <a:solidFill>
                  <a:schemeClr val="bg2"/>
                </a:solidFill>
              </a:rPr>
              <a:t>55</a:t>
            </a:r>
            <a:r>
              <a:rPr lang="en-AU" sz="1200" b="1" dirty="0" smtClean="0">
                <a:solidFill>
                  <a:schemeClr val="bg2"/>
                </a:solidFill>
              </a:rPr>
              <a:t>. </a:t>
            </a:r>
            <a:r>
              <a:rPr lang="en-AU" sz="1200" b="1" dirty="0">
                <a:solidFill>
                  <a:schemeClr val="bg2"/>
                </a:solidFill>
              </a:rPr>
              <a:t>Chief executive officer Fiji Roads Authority</a:t>
            </a:r>
          </a:p>
          <a:p>
            <a:pPr marL="0" indent="0" algn="just">
              <a:lnSpc>
                <a:spcPct val="100000"/>
              </a:lnSpc>
              <a:spcBef>
                <a:spcPts val="0"/>
              </a:spcBef>
              <a:buNone/>
            </a:pPr>
            <a:r>
              <a:rPr lang="en-AU" sz="1200" b="1" dirty="0">
                <a:solidFill>
                  <a:schemeClr val="bg2"/>
                </a:solidFill>
              </a:rPr>
              <a:t>56</a:t>
            </a:r>
            <a:r>
              <a:rPr lang="en-AU" sz="1200" b="1" dirty="0" smtClean="0">
                <a:solidFill>
                  <a:schemeClr val="bg2"/>
                </a:solidFill>
              </a:rPr>
              <a:t>. </a:t>
            </a:r>
            <a:r>
              <a:rPr lang="en-AU" sz="1200" b="1" dirty="0">
                <a:solidFill>
                  <a:schemeClr val="bg2"/>
                </a:solidFill>
              </a:rPr>
              <a:t>Chief executive officer Housing Authority</a:t>
            </a:r>
          </a:p>
          <a:p>
            <a:pPr marL="0" indent="0" algn="just">
              <a:lnSpc>
                <a:spcPct val="100000"/>
              </a:lnSpc>
              <a:spcBef>
                <a:spcPts val="0"/>
              </a:spcBef>
              <a:buNone/>
            </a:pPr>
            <a:r>
              <a:rPr lang="en-AU" sz="1200" b="1" dirty="0" smtClean="0">
                <a:solidFill>
                  <a:schemeClr val="bg2"/>
                </a:solidFill>
              </a:rPr>
              <a:t>57. </a:t>
            </a:r>
            <a:r>
              <a:rPr lang="en-AU" sz="1200" b="1" dirty="0">
                <a:solidFill>
                  <a:schemeClr val="bg2"/>
                </a:solidFill>
              </a:rPr>
              <a:t>Chief executive officer Investment Fiji</a:t>
            </a:r>
          </a:p>
          <a:p>
            <a:pPr marL="0" indent="0" algn="just">
              <a:lnSpc>
                <a:spcPct val="100000"/>
              </a:lnSpc>
              <a:spcBef>
                <a:spcPts val="0"/>
              </a:spcBef>
              <a:buNone/>
            </a:pPr>
            <a:r>
              <a:rPr lang="en-AU" sz="1200" b="1" dirty="0">
                <a:solidFill>
                  <a:schemeClr val="bg2"/>
                </a:solidFill>
              </a:rPr>
              <a:t>58</a:t>
            </a:r>
            <a:r>
              <a:rPr lang="en-AU" sz="1200" b="1" dirty="0" smtClean="0">
                <a:solidFill>
                  <a:schemeClr val="bg2"/>
                </a:solidFill>
              </a:rPr>
              <a:t>. </a:t>
            </a:r>
            <a:r>
              <a:rPr lang="en-AU" sz="1200" b="1" dirty="0">
                <a:solidFill>
                  <a:schemeClr val="bg2"/>
                </a:solidFill>
              </a:rPr>
              <a:t>Chief executive officer </a:t>
            </a:r>
            <a:r>
              <a:rPr lang="en-AU" sz="1200" b="1" dirty="0" err="1">
                <a:solidFill>
                  <a:schemeClr val="bg2"/>
                </a:solidFill>
              </a:rPr>
              <a:t>iTaukei</a:t>
            </a:r>
            <a:r>
              <a:rPr lang="en-AU" sz="1200" b="1" dirty="0">
                <a:solidFill>
                  <a:schemeClr val="bg2"/>
                </a:solidFill>
              </a:rPr>
              <a:t> Land Trust Board</a:t>
            </a:r>
          </a:p>
          <a:p>
            <a:pPr marL="0" indent="0" algn="just">
              <a:lnSpc>
                <a:spcPct val="100000"/>
              </a:lnSpc>
              <a:spcBef>
                <a:spcPts val="0"/>
              </a:spcBef>
              <a:buNone/>
            </a:pPr>
            <a:r>
              <a:rPr lang="en-AU" sz="1200" b="1" dirty="0">
                <a:solidFill>
                  <a:schemeClr val="bg2"/>
                </a:solidFill>
              </a:rPr>
              <a:t>59</a:t>
            </a:r>
            <a:r>
              <a:rPr lang="en-AU" sz="1200" b="1" dirty="0" smtClean="0">
                <a:solidFill>
                  <a:schemeClr val="bg2"/>
                </a:solidFill>
              </a:rPr>
              <a:t>. </a:t>
            </a:r>
            <a:r>
              <a:rPr lang="en-AU" sz="1200" b="1" dirty="0">
                <a:solidFill>
                  <a:schemeClr val="bg2"/>
                </a:solidFill>
              </a:rPr>
              <a:t>Chief executive officer Land Transport Authority</a:t>
            </a:r>
          </a:p>
          <a:p>
            <a:pPr marL="0" indent="0" algn="just">
              <a:lnSpc>
                <a:spcPct val="100000"/>
              </a:lnSpc>
              <a:spcBef>
                <a:spcPts val="0"/>
              </a:spcBef>
              <a:buNone/>
            </a:pPr>
            <a:r>
              <a:rPr lang="en-AU" sz="1200" b="1" dirty="0">
                <a:solidFill>
                  <a:schemeClr val="bg2"/>
                </a:solidFill>
              </a:rPr>
              <a:t>60</a:t>
            </a:r>
            <a:r>
              <a:rPr lang="en-AU" sz="1200" b="1" dirty="0" smtClean="0">
                <a:solidFill>
                  <a:schemeClr val="bg2"/>
                </a:solidFill>
              </a:rPr>
              <a:t>. </a:t>
            </a:r>
            <a:r>
              <a:rPr lang="en-AU" sz="1200" b="1" dirty="0">
                <a:solidFill>
                  <a:schemeClr val="bg2"/>
                </a:solidFill>
              </a:rPr>
              <a:t>Chief executive officer Maritime Safety Authority of Fiji</a:t>
            </a:r>
          </a:p>
          <a:p>
            <a:pPr marL="0" indent="0" algn="just">
              <a:lnSpc>
                <a:spcPct val="100000"/>
              </a:lnSpc>
              <a:spcBef>
                <a:spcPts val="0"/>
              </a:spcBef>
              <a:buNone/>
            </a:pPr>
            <a:r>
              <a:rPr lang="en-AU" sz="1200" b="1" dirty="0">
                <a:solidFill>
                  <a:schemeClr val="bg2"/>
                </a:solidFill>
              </a:rPr>
              <a:t>61</a:t>
            </a:r>
            <a:r>
              <a:rPr lang="en-AU" sz="1200" b="1" dirty="0" smtClean="0">
                <a:solidFill>
                  <a:schemeClr val="bg2"/>
                </a:solidFill>
              </a:rPr>
              <a:t>. </a:t>
            </a:r>
            <a:r>
              <a:rPr lang="en-AU" sz="1200" b="1" dirty="0">
                <a:solidFill>
                  <a:schemeClr val="bg2"/>
                </a:solidFill>
              </a:rPr>
              <a:t>Chief executive officer Public Rental Board</a:t>
            </a:r>
          </a:p>
          <a:p>
            <a:pPr marL="0" indent="0" algn="just">
              <a:lnSpc>
                <a:spcPct val="100000"/>
              </a:lnSpc>
              <a:spcBef>
                <a:spcPts val="0"/>
              </a:spcBef>
              <a:buNone/>
            </a:pPr>
            <a:r>
              <a:rPr lang="en-AU" sz="1200" b="1" dirty="0">
                <a:solidFill>
                  <a:schemeClr val="bg2"/>
                </a:solidFill>
              </a:rPr>
              <a:t>62</a:t>
            </a:r>
            <a:r>
              <a:rPr lang="en-AU" sz="1200" b="1" dirty="0" smtClean="0">
                <a:solidFill>
                  <a:schemeClr val="bg2"/>
                </a:solidFill>
              </a:rPr>
              <a:t>. </a:t>
            </a:r>
            <a:r>
              <a:rPr lang="en-AU" sz="1200" b="1" dirty="0">
                <a:solidFill>
                  <a:schemeClr val="bg2"/>
                </a:solidFill>
              </a:rPr>
              <a:t>Chief executive officer Tourism Fiji</a:t>
            </a:r>
          </a:p>
          <a:p>
            <a:pPr marL="0" indent="0" algn="just">
              <a:lnSpc>
                <a:spcPct val="100000"/>
              </a:lnSpc>
              <a:spcBef>
                <a:spcPts val="0"/>
              </a:spcBef>
              <a:buNone/>
            </a:pPr>
            <a:r>
              <a:rPr lang="en-AU" sz="1200" b="1" dirty="0">
                <a:solidFill>
                  <a:schemeClr val="bg2"/>
                </a:solidFill>
              </a:rPr>
              <a:t>63</a:t>
            </a:r>
            <a:r>
              <a:rPr lang="en-AU" sz="1200" b="1" dirty="0" smtClean="0">
                <a:solidFill>
                  <a:schemeClr val="bg2"/>
                </a:solidFill>
              </a:rPr>
              <a:t>. </a:t>
            </a:r>
            <a:r>
              <a:rPr lang="en-AU" sz="1200" b="1" dirty="0">
                <a:solidFill>
                  <a:schemeClr val="bg2"/>
                </a:solidFill>
              </a:rPr>
              <a:t>Chief executive officer Water Authority of Fiji</a:t>
            </a:r>
            <a:endParaRPr lang="en-US" sz="1200" dirty="0">
              <a:solidFill>
                <a:schemeClr val="bg2"/>
              </a:solidFill>
            </a:endParaRPr>
          </a:p>
        </p:txBody>
      </p:sp>
    </p:spTree>
    <p:extLst>
      <p:ext uri="{BB962C8B-B14F-4D97-AF65-F5344CB8AC3E}">
        <p14:creationId xmlns:p14="http://schemas.microsoft.com/office/powerpoint/2010/main" val="155297993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5">
            <a:lumMod val="75000"/>
          </a:schemeClr>
        </a:solidFill>
        <a:effectLst/>
      </p:bgPr>
    </p:bg>
    <p:spTree>
      <p:nvGrpSpPr>
        <p:cNvPr id="1" name=""/>
        <p:cNvGrpSpPr/>
        <p:nvPr/>
      </p:nvGrpSpPr>
      <p:grpSpPr>
        <a:xfrm>
          <a:off x="0" y="0"/>
          <a:ext cx="0" cy="0"/>
          <a:chOff x="0" y="0"/>
          <a:chExt cx="0" cy="0"/>
        </a:xfrm>
      </p:grpSpPr>
      <p:sp>
        <p:nvSpPr>
          <p:cNvPr id="9" name="Content Placeholder 8"/>
          <p:cNvSpPr>
            <a:spLocks noGrp="1"/>
          </p:cNvSpPr>
          <p:nvPr>
            <p:ph idx="1"/>
          </p:nvPr>
        </p:nvSpPr>
        <p:spPr>
          <a:xfrm>
            <a:off x="0" y="0"/>
            <a:ext cx="6153150" cy="6057901"/>
          </a:xfrm>
        </p:spPr>
        <p:txBody>
          <a:bodyPr>
            <a:noAutofit/>
          </a:bodyPr>
          <a:lstStyle/>
          <a:p>
            <a:pPr marL="0" indent="0" algn="just">
              <a:lnSpc>
                <a:spcPct val="100000"/>
              </a:lnSpc>
              <a:spcBef>
                <a:spcPts val="0"/>
              </a:spcBef>
              <a:buNone/>
            </a:pPr>
            <a:endParaRPr lang="en-AU" sz="1200" b="1" dirty="0" smtClean="0">
              <a:solidFill>
                <a:schemeClr val="bg2"/>
              </a:solidFill>
            </a:endParaRPr>
          </a:p>
          <a:p>
            <a:pPr marL="0" indent="0" algn="just">
              <a:lnSpc>
                <a:spcPct val="100000"/>
              </a:lnSpc>
              <a:spcBef>
                <a:spcPts val="0"/>
              </a:spcBef>
              <a:buNone/>
            </a:pPr>
            <a:endParaRPr lang="en-AU" sz="1200" b="1" dirty="0">
              <a:solidFill>
                <a:schemeClr val="bg2"/>
              </a:solidFill>
            </a:endParaRPr>
          </a:p>
          <a:p>
            <a:pPr marL="0" indent="0" algn="just">
              <a:lnSpc>
                <a:spcPct val="100000"/>
              </a:lnSpc>
              <a:spcBef>
                <a:spcPts val="0"/>
              </a:spcBef>
              <a:buNone/>
            </a:pPr>
            <a:r>
              <a:rPr lang="en-AU" sz="2000" b="1" u="sng" dirty="0" smtClean="0">
                <a:solidFill>
                  <a:schemeClr val="bg2"/>
                </a:solidFill>
              </a:rPr>
              <a:t>PROPOSED INCLUSIONS TO SCHEDULE 6</a:t>
            </a:r>
          </a:p>
          <a:p>
            <a:pPr marL="0" indent="0" algn="just">
              <a:lnSpc>
                <a:spcPct val="100000"/>
              </a:lnSpc>
              <a:spcBef>
                <a:spcPts val="0"/>
              </a:spcBef>
              <a:buNone/>
            </a:pPr>
            <a:endParaRPr lang="en-AU" sz="1200" b="1" dirty="0">
              <a:solidFill>
                <a:schemeClr val="bg2"/>
              </a:solidFill>
            </a:endParaRPr>
          </a:p>
          <a:p>
            <a:pPr marL="0" indent="0" algn="just">
              <a:lnSpc>
                <a:spcPct val="100000"/>
              </a:lnSpc>
              <a:spcBef>
                <a:spcPts val="0"/>
              </a:spcBef>
              <a:buNone/>
            </a:pPr>
            <a:endParaRPr lang="en-AU" sz="1200" b="1" dirty="0" smtClean="0">
              <a:solidFill>
                <a:schemeClr val="bg2"/>
              </a:solidFill>
            </a:endParaRPr>
          </a:p>
          <a:p>
            <a:pPr algn="just">
              <a:lnSpc>
                <a:spcPct val="100000"/>
              </a:lnSpc>
              <a:spcBef>
                <a:spcPts val="0"/>
              </a:spcBef>
              <a:buFont typeface="+mj-lt"/>
              <a:buAutoNum type="arabicPeriod"/>
            </a:pPr>
            <a:r>
              <a:rPr lang="en-AU" sz="1600" b="1" dirty="0" smtClean="0">
                <a:solidFill>
                  <a:schemeClr val="bg2"/>
                </a:solidFill>
              </a:rPr>
              <a:t>Director </a:t>
            </a:r>
            <a:r>
              <a:rPr lang="en-AU" sz="1600" b="1" dirty="0">
                <a:solidFill>
                  <a:schemeClr val="bg2"/>
                </a:solidFill>
              </a:rPr>
              <a:t>of Fiji Intelligence Unit – we understand that this has been previously proposed by Governor RBF and we agree with his submission.</a:t>
            </a:r>
          </a:p>
          <a:p>
            <a:pPr algn="just">
              <a:lnSpc>
                <a:spcPct val="100000"/>
              </a:lnSpc>
              <a:spcBef>
                <a:spcPts val="0"/>
              </a:spcBef>
              <a:buFont typeface="+mj-lt"/>
              <a:buAutoNum type="arabicPeriod"/>
            </a:pPr>
            <a:r>
              <a:rPr lang="en-AU" sz="1600" b="1" dirty="0" smtClean="0">
                <a:solidFill>
                  <a:schemeClr val="bg2"/>
                </a:solidFill>
              </a:rPr>
              <a:t>Deputy </a:t>
            </a:r>
            <a:r>
              <a:rPr lang="en-AU" sz="1600" b="1" dirty="0">
                <a:solidFill>
                  <a:schemeClr val="bg2"/>
                </a:solidFill>
              </a:rPr>
              <a:t>Solicitor General (Deputy Commissioner for FICAC is inserted?) – unless Deputy SG’s roles in the views of Legislature do not require her to be subjected to disclosure requirements under Schedule 6, she should be included. </a:t>
            </a:r>
            <a:endParaRPr lang="en-AU" sz="1600" b="1" dirty="0" smtClean="0">
              <a:solidFill>
                <a:schemeClr val="bg2"/>
              </a:solidFill>
            </a:endParaRPr>
          </a:p>
          <a:p>
            <a:pPr algn="just">
              <a:lnSpc>
                <a:spcPct val="100000"/>
              </a:lnSpc>
              <a:spcBef>
                <a:spcPts val="0"/>
              </a:spcBef>
              <a:buFont typeface="+mj-lt"/>
              <a:buAutoNum type="arabicPeriod"/>
            </a:pPr>
            <a:endParaRPr lang="en-AU" sz="1600" b="1" dirty="0">
              <a:solidFill>
                <a:schemeClr val="bg2"/>
              </a:solidFill>
            </a:endParaRPr>
          </a:p>
          <a:p>
            <a:pPr marL="0" indent="0" algn="just">
              <a:lnSpc>
                <a:spcPct val="100000"/>
              </a:lnSpc>
              <a:spcBef>
                <a:spcPts val="0"/>
              </a:spcBef>
              <a:buNone/>
            </a:pPr>
            <a:r>
              <a:rPr lang="en-AU" sz="1600" b="1" u="sng" dirty="0">
                <a:solidFill>
                  <a:schemeClr val="bg2"/>
                </a:solidFill>
              </a:rPr>
              <a:t>CEOs of the following </a:t>
            </a:r>
            <a:r>
              <a:rPr lang="en-AU" sz="1600" b="1" u="sng" dirty="0" smtClean="0">
                <a:solidFill>
                  <a:schemeClr val="bg2"/>
                </a:solidFill>
              </a:rPr>
              <a:t>Statutory Commissions, State </a:t>
            </a:r>
            <a:r>
              <a:rPr lang="en-AU" sz="1600" b="1" u="sng" dirty="0">
                <a:solidFill>
                  <a:schemeClr val="bg2"/>
                </a:solidFill>
              </a:rPr>
              <a:t>Owned Enterprises and Government Commercial Companies:</a:t>
            </a:r>
          </a:p>
          <a:p>
            <a:pPr marL="0" indent="0" algn="just">
              <a:lnSpc>
                <a:spcPct val="100000"/>
              </a:lnSpc>
              <a:spcBef>
                <a:spcPts val="0"/>
              </a:spcBef>
              <a:buNone/>
            </a:pPr>
            <a:endParaRPr lang="en-AU" sz="1600" b="1" dirty="0">
              <a:solidFill>
                <a:schemeClr val="bg2"/>
              </a:solidFill>
            </a:endParaRPr>
          </a:p>
          <a:p>
            <a:pPr algn="just">
              <a:lnSpc>
                <a:spcPct val="100000"/>
              </a:lnSpc>
              <a:spcBef>
                <a:spcPts val="0"/>
              </a:spcBef>
              <a:buFont typeface="+mj-lt"/>
              <a:buAutoNum type="arabicPeriod"/>
            </a:pPr>
            <a:r>
              <a:rPr lang="en-AU" sz="1600" b="1" dirty="0" smtClean="0">
                <a:solidFill>
                  <a:schemeClr val="bg2"/>
                </a:solidFill>
              </a:rPr>
              <a:t>Commissioner </a:t>
            </a:r>
            <a:r>
              <a:rPr lang="en-AU" sz="1600" b="1" dirty="0">
                <a:solidFill>
                  <a:schemeClr val="bg2"/>
                </a:solidFill>
              </a:rPr>
              <a:t>for Fiji Higher Education Commission. </a:t>
            </a:r>
            <a:endParaRPr lang="en-AU" sz="1600" b="1" dirty="0" smtClean="0">
              <a:solidFill>
                <a:schemeClr val="bg2"/>
              </a:solidFill>
            </a:endParaRPr>
          </a:p>
          <a:p>
            <a:pPr algn="just">
              <a:lnSpc>
                <a:spcPct val="100000"/>
              </a:lnSpc>
              <a:spcBef>
                <a:spcPts val="0"/>
              </a:spcBef>
              <a:buFont typeface="+mj-lt"/>
              <a:buAutoNum type="arabicPeriod"/>
            </a:pPr>
            <a:r>
              <a:rPr lang="en-AU" sz="1600" b="1" dirty="0">
                <a:solidFill>
                  <a:schemeClr val="bg2"/>
                </a:solidFill>
              </a:rPr>
              <a:t>CEO Consumer Council.</a:t>
            </a:r>
          </a:p>
          <a:p>
            <a:pPr algn="just">
              <a:lnSpc>
                <a:spcPct val="100000"/>
              </a:lnSpc>
              <a:spcBef>
                <a:spcPts val="0"/>
              </a:spcBef>
              <a:buFont typeface="+mj-lt"/>
              <a:buAutoNum type="arabicPeriod"/>
            </a:pPr>
            <a:r>
              <a:rPr lang="en-AU" sz="1600" b="1" dirty="0">
                <a:solidFill>
                  <a:schemeClr val="bg2"/>
                </a:solidFill>
              </a:rPr>
              <a:t>CEO Fiji Public Trustee Corporation.</a:t>
            </a:r>
          </a:p>
          <a:p>
            <a:pPr algn="just">
              <a:lnSpc>
                <a:spcPct val="100000"/>
              </a:lnSpc>
              <a:spcBef>
                <a:spcPts val="0"/>
              </a:spcBef>
              <a:buFont typeface="+mj-lt"/>
              <a:buAutoNum type="arabicPeriod"/>
            </a:pPr>
            <a:r>
              <a:rPr lang="en-AU" sz="1600" b="1" dirty="0">
                <a:solidFill>
                  <a:schemeClr val="bg2"/>
                </a:solidFill>
              </a:rPr>
              <a:t>CEO Fiji Development Bank.  </a:t>
            </a:r>
          </a:p>
          <a:p>
            <a:pPr algn="just">
              <a:lnSpc>
                <a:spcPct val="100000"/>
              </a:lnSpc>
              <a:spcBef>
                <a:spcPts val="0"/>
              </a:spcBef>
              <a:buFont typeface="+mj-lt"/>
              <a:buAutoNum type="arabicPeriod"/>
            </a:pPr>
            <a:r>
              <a:rPr lang="en-AU" sz="1600" b="1" dirty="0" smtClean="0">
                <a:solidFill>
                  <a:schemeClr val="bg2"/>
                </a:solidFill>
              </a:rPr>
              <a:t>Fiji </a:t>
            </a:r>
            <a:r>
              <a:rPr lang="en-AU" sz="1600" b="1" dirty="0">
                <a:solidFill>
                  <a:schemeClr val="bg2"/>
                </a:solidFill>
              </a:rPr>
              <a:t>Airports Limited.</a:t>
            </a:r>
          </a:p>
          <a:p>
            <a:pPr algn="just">
              <a:lnSpc>
                <a:spcPct val="100000"/>
              </a:lnSpc>
              <a:spcBef>
                <a:spcPts val="0"/>
              </a:spcBef>
              <a:buFont typeface="+mj-lt"/>
              <a:buAutoNum type="arabicPeriod"/>
            </a:pPr>
            <a:r>
              <a:rPr lang="en-AU" sz="1600" b="1" dirty="0">
                <a:solidFill>
                  <a:schemeClr val="bg2"/>
                </a:solidFill>
              </a:rPr>
              <a:t>Fiji Broadcasting Corporation Limited.</a:t>
            </a:r>
          </a:p>
          <a:p>
            <a:pPr algn="just">
              <a:lnSpc>
                <a:spcPct val="100000"/>
              </a:lnSpc>
              <a:spcBef>
                <a:spcPts val="0"/>
              </a:spcBef>
              <a:buFont typeface="+mj-lt"/>
              <a:buAutoNum type="arabicPeriod"/>
            </a:pPr>
            <a:r>
              <a:rPr lang="en-AU" sz="1600" b="1" dirty="0">
                <a:solidFill>
                  <a:schemeClr val="bg2"/>
                </a:solidFill>
              </a:rPr>
              <a:t>Food Processors </a:t>
            </a:r>
            <a:r>
              <a:rPr lang="en-AU" sz="1600" b="1" dirty="0" smtClean="0">
                <a:solidFill>
                  <a:schemeClr val="bg2"/>
                </a:solidFill>
              </a:rPr>
              <a:t>Limited</a:t>
            </a:r>
            <a:endParaRPr lang="en-AU" sz="1200" b="1" dirty="0">
              <a:solidFill>
                <a:schemeClr val="bg2"/>
              </a:solidFill>
            </a:endParaRPr>
          </a:p>
          <a:p>
            <a:pPr algn="just">
              <a:lnSpc>
                <a:spcPct val="100000"/>
              </a:lnSpc>
              <a:spcBef>
                <a:spcPts val="0"/>
              </a:spcBef>
              <a:buFont typeface="+mj-lt"/>
              <a:buAutoNum type="arabicPeriod"/>
            </a:pPr>
            <a:endParaRPr lang="en-AU" sz="1600" b="1" dirty="0">
              <a:solidFill>
                <a:schemeClr val="bg2"/>
              </a:solidFill>
            </a:endParaRPr>
          </a:p>
          <a:p>
            <a:pPr marL="0" indent="0" algn="just">
              <a:lnSpc>
                <a:spcPct val="100000"/>
              </a:lnSpc>
              <a:spcBef>
                <a:spcPts val="0"/>
              </a:spcBef>
              <a:buNone/>
            </a:pPr>
            <a:endParaRPr lang="en-AU" sz="1200" b="1" dirty="0">
              <a:solidFill>
                <a:schemeClr val="bg2"/>
              </a:solidFill>
            </a:endParaRPr>
          </a:p>
        </p:txBody>
      </p:sp>
      <p:sp>
        <p:nvSpPr>
          <p:cNvPr id="7" name="Content Placeholder 8"/>
          <p:cNvSpPr txBox="1">
            <a:spLocks/>
          </p:cNvSpPr>
          <p:nvPr/>
        </p:nvSpPr>
        <p:spPr>
          <a:xfrm>
            <a:off x="6477000" y="0"/>
            <a:ext cx="5715000" cy="605790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News Gothic MT" charset="0"/>
                <a:ea typeface="News Gothic MT" charset="0"/>
                <a:cs typeface="News Gothic MT" charset="0"/>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News Gothic MT" charset="0"/>
                <a:ea typeface="News Gothic MT" charset="0"/>
                <a:cs typeface="News Gothic MT" charset="0"/>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News Gothic MT" charset="0"/>
                <a:ea typeface="News Gothic MT" charset="0"/>
                <a:cs typeface="News Gothic MT" charset="0"/>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News Gothic MT" charset="0"/>
                <a:ea typeface="News Gothic MT" charset="0"/>
                <a:cs typeface="News Gothic MT" charset="0"/>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News Gothic MT" charset="0"/>
                <a:ea typeface="News Gothic MT" charset="0"/>
                <a:cs typeface="News Gothic MT"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just">
              <a:lnSpc>
                <a:spcPct val="100000"/>
              </a:lnSpc>
              <a:spcBef>
                <a:spcPts val="0"/>
              </a:spcBef>
              <a:buNone/>
            </a:pPr>
            <a:endParaRPr lang="en-AU" sz="1200" b="1" dirty="0">
              <a:solidFill>
                <a:schemeClr val="bg2"/>
              </a:solidFill>
            </a:endParaRPr>
          </a:p>
        </p:txBody>
      </p:sp>
      <p:sp>
        <p:nvSpPr>
          <p:cNvPr id="4" name="Content Placeholder 8"/>
          <p:cNvSpPr txBox="1">
            <a:spLocks/>
          </p:cNvSpPr>
          <p:nvPr/>
        </p:nvSpPr>
        <p:spPr>
          <a:xfrm>
            <a:off x="6477000" y="57150"/>
            <a:ext cx="6153150" cy="605790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News Gothic MT" charset="0"/>
                <a:ea typeface="News Gothic MT" charset="0"/>
                <a:cs typeface="News Gothic MT" charset="0"/>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News Gothic MT" charset="0"/>
                <a:ea typeface="News Gothic MT" charset="0"/>
                <a:cs typeface="News Gothic MT" charset="0"/>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News Gothic MT" charset="0"/>
                <a:ea typeface="News Gothic MT" charset="0"/>
                <a:cs typeface="News Gothic MT" charset="0"/>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News Gothic MT" charset="0"/>
                <a:ea typeface="News Gothic MT" charset="0"/>
                <a:cs typeface="News Gothic MT" charset="0"/>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News Gothic MT" charset="0"/>
                <a:ea typeface="News Gothic MT" charset="0"/>
                <a:cs typeface="News Gothic MT"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just">
              <a:lnSpc>
                <a:spcPct val="100000"/>
              </a:lnSpc>
              <a:spcBef>
                <a:spcPts val="0"/>
              </a:spcBef>
              <a:buNone/>
            </a:pPr>
            <a:endParaRPr lang="en-AU" sz="1600" b="1" dirty="0" smtClean="0">
              <a:solidFill>
                <a:schemeClr val="bg2"/>
              </a:solidFill>
            </a:endParaRPr>
          </a:p>
          <a:p>
            <a:pPr marL="0" indent="0" algn="just">
              <a:lnSpc>
                <a:spcPct val="100000"/>
              </a:lnSpc>
              <a:spcBef>
                <a:spcPts val="0"/>
              </a:spcBef>
              <a:buNone/>
            </a:pPr>
            <a:r>
              <a:rPr lang="en-AU" sz="1600" b="1" dirty="0" smtClean="0">
                <a:solidFill>
                  <a:schemeClr val="bg2"/>
                </a:solidFill>
              </a:rPr>
              <a:t>8. Post </a:t>
            </a:r>
            <a:r>
              <a:rPr lang="en-AU" sz="1600" b="1" dirty="0">
                <a:solidFill>
                  <a:schemeClr val="bg2"/>
                </a:solidFill>
              </a:rPr>
              <a:t>Fiji </a:t>
            </a:r>
            <a:r>
              <a:rPr lang="en-AU" sz="1600" b="1" dirty="0" smtClean="0">
                <a:solidFill>
                  <a:schemeClr val="bg2"/>
                </a:solidFill>
              </a:rPr>
              <a:t>Limited</a:t>
            </a:r>
          </a:p>
          <a:p>
            <a:pPr marL="0" indent="0" algn="just">
              <a:lnSpc>
                <a:spcPct val="100000"/>
              </a:lnSpc>
              <a:spcBef>
                <a:spcPts val="0"/>
              </a:spcBef>
              <a:buNone/>
            </a:pPr>
            <a:r>
              <a:rPr lang="en-AU" sz="1600" b="1" dirty="0" smtClean="0">
                <a:solidFill>
                  <a:schemeClr val="bg2"/>
                </a:solidFill>
              </a:rPr>
              <a:t>9. Fiji </a:t>
            </a:r>
            <a:r>
              <a:rPr lang="en-AU" sz="1600" b="1" dirty="0">
                <a:solidFill>
                  <a:schemeClr val="bg2"/>
                </a:solidFill>
              </a:rPr>
              <a:t>Rice </a:t>
            </a:r>
            <a:r>
              <a:rPr lang="en-AU" sz="1600" b="1" dirty="0" smtClean="0">
                <a:solidFill>
                  <a:schemeClr val="bg2"/>
                </a:solidFill>
              </a:rPr>
              <a:t>Limited</a:t>
            </a:r>
          </a:p>
          <a:p>
            <a:pPr marL="0" indent="0" algn="just">
              <a:lnSpc>
                <a:spcPct val="100000"/>
              </a:lnSpc>
              <a:spcBef>
                <a:spcPts val="0"/>
              </a:spcBef>
              <a:buNone/>
            </a:pPr>
            <a:r>
              <a:rPr lang="en-AU" sz="1600" b="1" dirty="0" smtClean="0">
                <a:solidFill>
                  <a:schemeClr val="bg2"/>
                </a:solidFill>
              </a:rPr>
              <a:t>10. Unit </a:t>
            </a:r>
            <a:r>
              <a:rPr lang="en-AU" sz="1600" b="1" dirty="0">
                <a:solidFill>
                  <a:schemeClr val="bg2"/>
                </a:solidFill>
              </a:rPr>
              <a:t>Trust of Fiji (Management) </a:t>
            </a:r>
            <a:r>
              <a:rPr lang="en-AU" sz="1600" b="1" dirty="0" smtClean="0">
                <a:solidFill>
                  <a:schemeClr val="bg2"/>
                </a:solidFill>
              </a:rPr>
              <a:t>Limited</a:t>
            </a:r>
          </a:p>
          <a:p>
            <a:pPr marL="0" indent="0" algn="just">
              <a:lnSpc>
                <a:spcPct val="100000"/>
              </a:lnSpc>
              <a:spcBef>
                <a:spcPts val="0"/>
              </a:spcBef>
              <a:buNone/>
            </a:pPr>
            <a:r>
              <a:rPr lang="en-AU" sz="1600" b="1" dirty="0" smtClean="0">
                <a:solidFill>
                  <a:schemeClr val="bg2"/>
                </a:solidFill>
              </a:rPr>
              <a:t>11. </a:t>
            </a:r>
            <a:r>
              <a:rPr lang="en-AU" sz="1600" b="1" dirty="0" err="1" smtClean="0">
                <a:solidFill>
                  <a:schemeClr val="bg2"/>
                </a:solidFill>
              </a:rPr>
              <a:t>Viti</a:t>
            </a:r>
            <a:r>
              <a:rPr lang="en-AU" sz="1600" b="1" dirty="0" smtClean="0">
                <a:solidFill>
                  <a:schemeClr val="bg2"/>
                </a:solidFill>
              </a:rPr>
              <a:t> </a:t>
            </a:r>
            <a:r>
              <a:rPr lang="en-AU" sz="1600" b="1" dirty="0">
                <a:solidFill>
                  <a:schemeClr val="bg2"/>
                </a:solidFill>
              </a:rPr>
              <a:t>Corp Corporation Limited. </a:t>
            </a:r>
          </a:p>
          <a:p>
            <a:pPr marL="0" indent="0" algn="just">
              <a:lnSpc>
                <a:spcPct val="100000"/>
              </a:lnSpc>
              <a:spcBef>
                <a:spcPts val="0"/>
              </a:spcBef>
              <a:buNone/>
            </a:pPr>
            <a:r>
              <a:rPr lang="en-AU" sz="1600" b="1" dirty="0" smtClean="0">
                <a:solidFill>
                  <a:schemeClr val="bg2"/>
                </a:solidFill>
              </a:rPr>
              <a:t>12. </a:t>
            </a:r>
            <a:r>
              <a:rPr lang="en-AU" sz="1600" b="1" dirty="0" err="1" smtClean="0">
                <a:solidFill>
                  <a:schemeClr val="bg2"/>
                </a:solidFill>
              </a:rPr>
              <a:t>Yaqara</a:t>
            </a:r>
            <a:r>
              <a:rPr lang="en-AU" sz="1600" b="1" dirty="0" smtClean="0">
                <a:solidFill>
                  <a:schemeClr val="bg2"/>
                </a:solidFill>
              </a:rPr>
              <a:t> </a:t>
            </a:r>
            <a:r>
              <a:rPr lang="en-AU" sz="1600" b="1" dirty="0">
                <a:solidFill>
                  <a:schemeClr val="bg2"/>
                </a:solidFill>
              </a:rPr>
              <a:t>Pastoral Company Limited. </a:t>
            </a:r>
          </a:p>
          <a:p>
            <a:pPr marL="0" indent="0" algn="just">
              <a:lnSpc>
                <a:spcPct val="100000"/>
              </a:lnSpc>
              <a:spcBef>
                <a:spcPts val="0"/>
              </a:spcBef>
              <a:buNone/>
            </a:pPr>
            <a:r>
              <a:rPr lang="en-AU" sz="1600" b="1" dirty="0" smtClean="0">
                <a:solidFill>
                  <a:schemeClr val="bg2"/>
                </a:solidFill>
              </a:rPr>
              <a:t>13. Fiji </a:t>
            </a:r>
            <a:r>
              <a:rPr lang="en-AU" sz="1600" b="1" dirty="0">
                <a:solidFill>
                  <a:schemeClr val="bg2"/>
                </a:solidFill>
              </a:rPr>
              <a:t>Hardwood Corporation Limited.</a:t>
            </a:r>
          </a:p>
          <a:p>
            <a:pPr marL="0" indent="0" algn="just">
              <a:lnSpc>
                <a:spcPct val="100000"/>
              </a:lnSpc>
              <a:spcBef>
                <a:spcPts val="0"/>
              </a:spcBef>
              <a:buNone/>
            </a:pPr>
            <a:r>
              <a:rPr lang="en-AU" sz="1600" b="1" dirty="0" smtClean="0">
                <a:solidFill>
                  <a:schemeClr val="bg2"/>
                </a:solidFill>
              </a:rPr>
              <a:t>14. Energy </a:t>
            </a:r>
            <a:r>
              <a:rPr lang="en-AU" sz="1600" b="1" dirty="0">
                <a:solidFill>
                  <a:schemeClr val="bg2"/>
                </a:solidFill>
              </a:rPr>
              <a:t>Fiji Limited.</a:t>
            </a:r>
          </a:p>
          <a:p>
            <a:pPr marL="0" indent="0" algn="just">
              <a:lnSpc>
                <a:spcPct val="100000"/>
              </a:lnSpc>
              <a:spcBef>
                <a:spcPts val="0"/>
              </a:spcBef>
              <a:buNone/>
            </a:pPr>
            <a:r>
              <a:rPr lang="en-AU" sz="1600" b="1" dirty="0" smtClean="0">
                <a:solidFill>
                  <a:schemeClr val="bg2"/>
                </a:solidFill>
              </a:rPr>
              <a:t>15. Assets </a:t>
            </a:r>
            <a:r>
              <a:rPr lang="en-AU" sz="1600" b="1" dirty="0">
                <a:solidFill>
                  <a:schemeClr val="bg2"/>
                </a:solidFill>
              </a:rPr>
              <a:t>Fiji Limited. </a:t>
            </a:r>
          </a:p>
          <a:p>
            <a:pPr marL="0" indent="0" algn="just">
              <a:lnSpc>
                <a:spcPct val="100000"/>
              </a:lnSpc>
              <a:spcBef>
                <a:spcPts val="0"/>
              </a:spcBef>
              <a:buNone/>
            </a:pPr>
            <a:r>
              <a:rPr lang="en-AU" sz="1600" b="1" dirty="0" smtClean="0">
                <a:solidFill>
                  <a:schemeClr val="bg2"/>
                </a:solidFill>
              </a:rPr>
              <a:t>16. Housing </a:t>
            </a:r>
            <a:r>
              <a:rPr lang="en-AU" sz="1600" b="1" dirty="0">
                <a:solidFill>
                  <a:schemeClr val="bg2"/>
                </a:solidFill>
              </a:rPr>
              <a:t>Authority.</a:t>
            </a:r>
          </a:p>
          <a:p>
            <a:pPr marL="0" indent="0" algn="just">
              <a:lnSpc>
                <a:spcPct val="100000"/>
              </a:lnSpc>
              <a:spcBef>
                <a:spcPts val="0"/>
              </a:spcBef>
              <a:buNone/>
            </a:pPr>
            <a:r>
              <a:rPr lang="en-AU" sz="1600" b="1" dirty="0" smtClean="0">
                <a:solidFill>
                  <a:schemeClr val="bg2"/>
                </a:solidFill>
              </a:rPr>
              <a:t>17. Biosecurity Authority </a:t>
            </a:r>
            <a:r>
              <a:rPr lang="en-AU" sz="1600" b="1" dirty="0">
                <a:solidFill>
                  <a:schemeClr val="bg2"/>
                </a:solidFill>
              </a:rPr>
              <a:t>of Fiji</a:t>
            </a:r>
          </a:p>
          <a:p>
            <a:pPr marL="0" indent="0" algn="just">
              <a:lnSpc>
                <a:spcPct val="100000"/>
              </a:lnSpc>
              <a:spcBef>
                <a:spcPts val="0"/>
              </a:spcBef>
              <a:buNone/>
            </a:pPr>
            <a:r>
              <a:rPr lang="en-AU" sz="1600" b="1" dirty="0" smtClean="0">
                <a:solidFill>
                  <a:schemeClr val="bg2"/>
                </a:solidFill>
              </a:rPr>
              <a:t>18. Maritime </a:t>
            </a:r>
            <a:r>
              <a:rPr lang="en-AU" sz="1600" b="1" dirty="0">
                <a:solidFill>
                  <a:schemeClr val="bg2"/>
                </a:solidFill>
              </a:rPr>
              <a:t>Safety Authority of Fiji</a:t>
            </a:r>
          </a:p>
          <a:p>
            <a:pPr marL="0" indent="0" algn="just">
              <a:lnSpc>
                <a:spcPct val="100000"/>
              </a:lnSpc>
              <a:spcBef>
                <a:spcPts val="0"/>
              </a:spcBef>
              <a:buNone/>
            </a:pPr>
            <a:r>
              <a:rPr lang="en-AU" sz="1600" b="1" dirty="0" smtClean="0">
                <a:solidFill>
                  <a:schemeClr val="bg2"/>
                </a:solidFill>
              </a:rPr>
              <a:t>19. Fiji </a:t>
            </a:r>
            <a:r>
              <a:rPr lang="en-AU" sz="1600" b="1" dirty="0">
                <a:solidFill>
                  <a:schemeClr val="bg2"/>
                </a:solidFill>
              </a:rPr>
              <a:t>Pine Limited</a:t>
            </a:r>
          </a:p>
          <a:p>
            <a:pPr marL="0" indent="0" algn="just">
              <a:lnSpc>
                <a:spcPct val="100000"/>
              </a:lnSpc>
              <a:spcBef>
                <a:spcPts val="0"/>
              </a:spcBef>
              <a:buNone/>
            </a:pPr>
            <a:r>
              <a:rPr lang="en-AU" sz="1600" b="1" dirty="0" smtClean="0">
                <a:solidFill>
                  <a:schemeClr val="bg2"/>
                </a:solidFill>
              </a:rPr>
              <a:t>20. Pacific </a:t>
            </a:r>
            <a:r>
              <a:rPr lang="en-AU" sz="1600" b="1" dirty="0">
                <a:solidFill>
                  <a:schemeClr val="bg2"/>
                </a:solidFill>
              </a:rPr>
              <a:t>Fishing Company Limited</a:t>
            </a:r>
          </a:p>
          <a:p>
            <a:pPr marL="0" indent="0" algn="just">
              <a:lnSpc>
                <a:spcPct val="100000"/>
              </a:lnSpc>
              <a:spcBef>
                <a:spcPts val="0"/>
              </a:spcBef>
              <a:buNone/>
            </a:pPr>
            <a:r>
              <a:rPr lang="en-AU" sz="1600" b="1" dirty="0" smtClean="0">
                <a:solidFill>
                  <a:schemeClr val="bg2"/>
                </a:solidFill>
              </a:rPr>
              <a:t>21. Copra </a:t>
            </a:r>
            <a:r>
              <a:rPr lang="en-AU" sz="1600" b="1" dirty="0">
                <a:solidFill>
                  <a:schemeClr val="bg2"/>
                </a:solidFill>
              </a:rPr>
              <a:t>Millers of Fiji Limited.</a:t>
            </a:r>
          </a:p>
          <a:p>
            <a:pPr marL="0" indent="0" algn="just">
              <a:lnSpc>
                <a:spcPct val="100000"/>
              </a:lnSpc>
              <a:spcBef>
                <a:spcPts val="0"/>
              </a:spcBef>
              <a:buNone/>
            </a:pPr>
            <a:r>
              <a:rPr lang="en-AU" sz="1600" b="1" dirty="0" smtClean="0">
                <a:solidFill>
                  <a:schemeClr val="bg2"/>
                </a:solidFill>
              </a:rPr>
              <a:t>22. Fiji </a:t>
            </a:r>
            <a:r>
              <a:rPr lang="en-AU" sz="1600" b="1" dirty="0">
                <a:solidFill>
                  <a:schemeClr val="bg2"/>
                </a:solidFill>
              </a:rPr>
              <a:t>Sugar Corporation.</a:t>
            </a:r>
          </a:p>
          <a:p>
            <a:pPr marL="0" indent="0" algn="just">
              <a:lnSpc>
                <a:spcPct val="100000"/>
              </a:lnSpc>
              <a:spcBef>
                <a:spcPts val="0"/>
              </a:spcBef>
              <a:buNone/>
            </a:pPr>
            <a:r>
              <a:rPr lang="en-AU" sz="1600" b="1" dirty="0" smtClean="0">
                <a:solidFill>
                  <a:schemeClr val="bg2"/>
                </a:solidFill>
              </a:rPr>
              <a:t>23. Fiji </a:t>
            </a:r>
            <a:r>
              <a:rPr lang="en-AU" sz="1600" b="1" dirty="0">
                <a:solidFill>
                  <a:schemeClr val="bg2"/>
                </a:solidFill>
              </a:rPr>
              <a:t>Airways.</a:t>
            </a:r>
          </a:p>
          <a:p>
            <a:pPr marL="0" indent="0" algn="just">
              <a:lnSpc>
                <a:spcPct val="100000"/>
              </a:lnSpc>
              <a:spcBef>
                <a:spcPts val="0"/>
              </a:spcBef>
              <a:buNone/>
            </a:pPr>
            <a:r>
              <a:rPr lang="en-AU" sz="1600" b="1" dirty="0" smtClean="0">
                <a:solidFill>
                  <a:schemeClr val="bg2"/>
                </a:solidFill>
              </a:rPr>
              <a:t>24. Air </a:t>
            </a:r>
            <a:r>
              <a:rPr lang="en-AU" sz="1600" b="1" dirty="0">
                <a:solidFill>
                  <a:schemeClr val="bg2"/>
                </a:solidFill>
              </a:rPr>
              <a:t>Terminal Services.</a:t>
            </a:r>
          </a:p>
          <a:p>
            <a:pPr marL="0" indent="0" algn="just">
              <a:lnSpc>
                <a:spcPct val="100000"/>
              </a:lnSpc>
              <a:spcBef>
                <a:spcPts val="0"/>
              </a:spcBef>
              <a:buNone/>
            </a:pPr>
            <a:r>
              <a:rPr lang="en-AU" sz="1600" b="1" dirty="0" smtClean="0">
                <a:solidFill>
                  <a:schemeClr val="bg2"/>
                </a:solidFill>
              </a:rPr>
              <a:t>25. Amalgamated </a:t>
            </a:r>
            <a:r>
              <a:rPr lang="en-AU" sz="1600" b="1" dirty="0">
                <a:solidFill>
                  <a:schemeClr val="bg2"/>
                </a:solidFill>
              </a:rPr>
              <a:t>Telecom Holdings Limited. </a:t>
            </a:r>
          </a:p>
          <a:p>
            <a:pPr marL="0" indent="0" algn="just">
              <a:lnSpc>
                <a:spcPct val="100000"/>
              </a:lnSpc>
              <a:spcBef>
                <a:spcPts val="0"/>
              </a:spcBef>
              <a:buNone/>
            </a:pPr>
            <a:r>
              <a:rPr lang="en-AU" sz="1600" b="1" dirty="0" smtClean="0">
                <a:solidFill>
                  <a:schemeClr val="bg2"/>
                </a:solidFill>
              </a:rPr>
              <a:t>26. Fiji </a:t>
            </a:r>
            <a:r>
              <a:rPr lang="en-AU" sz="1600" b="1" dirty="0">
                <a:solidFill>
                  <a:schemeClr val="bg2"/>
                </a:solidFill>
              </a:rPr>
              <a:t>Ports </a:t>
            </a:r>
            <a:r>
              <a:rPr lang="en-AU" sz="1600" b="1" dirty="0" err="1">
                <a:solidFill>
                  <a:schemeClr val="bg2"/>
                </a:solidFill>
              </a:rPr>
              <a:t>Coproration</a:t>
            </a:r>
            <a:r>
              <a:rPr lang="en-AU" sz="1600" b="1" dirty="0">
                <a:solidFill>
                  <a:schemeClr val="bg2"/>
                </a:solidFill>
              </a:rPr>
              <a:t> Limited. </a:t>
            </a:r>
          </a:p>
        </p:txBody>
      </p:sp>
    </p:spTree>
    <p:extLst>
      <p:ext uri="{BB962C8B-B14F-4D97-AF65-F5344CB8AC3E}">
        <p14:creationId xmlns:p14="http://schemas.microsoft.com/office/powerpoint/2010/main" val="73115538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5">
            <a:lumMod val="75000"/>
          </a:schemeClr>
        </a:solidFill>
        <a:effectLst/>
      </p:bgPr>
    </p:bg>
    <p:spTree>
      <p:nvGrpSpPr>
        <p:cNvPr id="1" name=""/>
        <p:cNvGrpSpPr/>
        <p:nvPr/>
      </p:nvGrpSpPr>
      <p:grpSpPr>
        <a:xfrm>
          <a:off x="0" y="0"/>
          <a:ext cx="0" cy="0"/>
          <a:chOff x="0" y="0"/>
          <a:chExt cx="0" cy="0"/>
        </a:xfrm>
      </p:grpSpPr>
      <p:sp>
        <p:nvSpPr>
          <p:cNvPr id="10" name="Title 1"/>
          <p:cNvSpPr>
            <a:spLocks noGrp="1"/>
          </p:cNvSpPr>
          <p:nvPr>
            <p:ph type="title"/>
          </p:nvPr>
        </p:nvSpPr>
        <p:spPr>
          <a:xfrm>
            <a:off x="0" y="-5267"/>
            <a:ext cx="12192000" cy="995868"/>
          </a:xfrm>
          <a:solidFill>
            <a:schemeClr val="bg2"/>
          </a:solidFill>
        </p:spPr>
        <p:txBody>
          <a:bodyPr>
            <a:normAutofit/>
          </a:bodyPr>
          <a:lstStyle/>
          <a:p>
            <a:pPr algn="ctr"/>
            <a:r>
              <a:rPr lang="en-US" sz="4000" b="1" dirty="0" smtClean="0">
                <a:solidFill>
                  <a:schemeClr val="accent5">
                    <a:lumMod val="75000"/>
                  </a:schemeClr>
                </a:solidFill>
                <a:effectLst>
                  <a:outerShdw blurRad="50800" dist="38100" dir="2700000" algn="tl" rotWithShape="0">
                    <a:prstClr val="black">
                      <a:alpha val="40000"/>
                    </a:prstClr>
                  </a:outerShdw>
                </a:effectLst>
              </a:rPr>
              <a:t>Oops?</a:t>
            </a:r>
            <a:endParaRPr lang="en-US" sz="4000" b="1" dirty="0">
              <a:solidFill>
                <a:schemeClr val="accent5">
                  <a:lumMod val="75000"/>
                </a:schemeClr>
              </a:solidFill>
              <a:effectLst>
                <a:outerShdw blurRad="50800" dist="38100" dir="2700000" algn="tl" rotWithShape="0">
                  <a:prstClr val="black">
                    <a:alpha val="40000"/>
                  </a:prstClr>
                </a:outerShdw>
              </a:effectLst>
            </a:endParaRPr>
          </a:p>
        </p:txBody>
      </p:sp>
      <p:sp>
        <p:nvSpPr>
          <p:cNvPr id="5" name="Slide Number Placeholder 4"/>
          <p:cNvSpPr>
            <a:spLocks noGrp="1"/>
          </p:cNvSpPr>
          <p:nvPr>
            <p:ph type="sldNum" sz="quarter" idx="4294967295"/>
          </p:nvPr>
        </p:nvSpPr>
        <p:spPr>
          <a:xfrm>
            <a:off x="5305698" y="6299541"/>
            <a:ext cx="2743200" cy="365125"/>
          </a:xfrm>
          <a:prstGeom prst="rect">
            <a:avLst/>
          </a:prstGeom>
        </p:spPr>
        <p:txBody>
          <a:bodyPr/>
          <a:lstStyle/>
          <a:p>
            <a:fld id="{FEA0797A-A911-F347-A2E6-188D350A2CB8}" type="slidenum">
              <a:rPr lang="en-US" b="1" smtClean="0">
                <a:latin typeface="News Gothic MT" charset="0"/>
                <a:ea typeface="News Gothic MT" charset="0"/>
                <a:cs typeface="News Gothic MT" charset="0"/>
              </a:rPr>
              <a:t>12</a:t>
            </a:fld>
            <a:endParaRPr lang="en-US" b="1" dirty="0">
              <a:latin typeface="News Gothic MT" charset="0"/>
              <a:ea typeface="News Gothic MT" charset="0"/>
              <a:cs typeface="News Gothic MT" charset="0"/>
            </a:endParaRPr>
          </a:p>
        </p:txBody>
      </p:sp>
      <p:sp>
        <p:nvSpPr>
          <p:cNvPr id="9" name="Content Placeholder 8"/>
          <p:cNvSpPr>
            <a:spLocks noGrp="1"/>
          </p:cNvSpPr>
          <p:nvPr>
            <p:ph idx="1"/>
          </p:nvPr>
        </p:nvSpPr>
        <p:spPr>
          <a:xfrm>
            <a:off x="0" y="990601"/>
            <a:ext cx="12191999" cy="5182314"/>
          </a:xfrm>
        </p:spPr>
        <p:txBody>
          <a:bodyPr>
            <a:normAutofit/>
          </a:bodyPr>
          <a:lstStyle/>
          <a:p>
            <a:pPr marL="463550" indent="0">
              <a:lnSpc>
                <a:spcPct val="100000"/>
              </a:lnSpc>
              <a:spcBef>
                <a:spcPts val="0"/>
              </a:spcBef>
              <a:buNone/>
              <a:tabLst>
                <a:tab pos="11430000" algn="l"/>
              </a:tabLst>
            </a:pPr>
            <a:r>
              <a:rPr lang="en-US" sz="1600" dirty="0" smtClean="0">
                <a:solidFill>
                  <a:schemeClr val="bg2"/>
                </a:solidFill>
              </a:rPr>
              <a:t>If the code applies to you, you must comply with the requirements in the code.  There are some common excuses</a:t>
            </a:r>
          </a:p>
          <a:p>
            <a:pPr marL="463550" indent="0">
              <a:lnSpc>
                <a:spcPct val="100000"/>
              </a:lnSpc>
              <a:spcBef>
                <a:spcPts val="0"/>
              </a:spcBef>
              <a:buNone/>
              <a:tabLst>
                <a:tab pos="11430000" algn="l"/>
              </a:tabLst>
            </a:pPr>
            <a:r>
              <a:rPr lang="en-US" sz="1600" dirty="0" smtClean="0">
                <a:solidFill>
                  <a:schemeClr val="bg2"/>
                </a:solidFill>
              </a:rPr>
              <a:t>for </a:t>
            </a:r>
            <a:r>
              <a:rPr lang="en-US" sz="1600" dirty="0">
                <a:solidFill>
                  <a:schemeClr val="bg2"/>
                </a:solidFill>
              </a:rPr>
              <a:t>non-compliance. </a:t>
            </a:r>
            <a:r>
              <a:rPr lang="en-US" sz="1600" dirty="0" smtClean="0">
                <a:solidFill>
                  <a:schemeClr val="bg2"/>
                </a:solidFill>
              </a:rPr>
              <a:t> Some </a:t>
            </a:r>
            <a:r>
              <a:rPr lang="en-US" sz="1600" dirty="0">
                <a:solidFill>
                  <a:schemeClr val="bg2"/>
                </a:solidFill>
              </a:rPr>
              <a:t>of the more common “excuses” for non-compliance are</a:t>
            </a:r>
            <a:r>
              <a:rPr lang="en-US" sz="1600" dirty="0" smtClean="0">
                <a:solidFill>
                  <a:schemeClr val="bg2"/>
                </a:solidFill>
              </a:rPr>
              <a:t>:</a:t>
            </a:r>
          </a:p>
          <a:p>
            <a:pPr marL="463550" indent="0">
              <a:lnSpc>
                <a:spcPct val="100000"/>
              </a:lnSpc>
              <a:spcBef>
                <a:spcPts val="0"/>
              </a:spcBef>
              <a:buNone/>
              <a:tabLst>
                <a:tab pos="11430000" algn="l"/>
              </a:tabLst>
            </a:pPr>
            <a:endParaRPr lang="en-US" sz="1600" dirty="0">
              <a:solidFill>
                <a:schemeClr val="bg2"/>
              </a:solidFill>
            </a:endParaRPr>
          </a:p>
          <a:p>
            <a:pPr marL="463550" indent="0">
              <a:lnSpc>
                <a:spcPct val="100000"/>
              </a:lnSpc>
              <a:spcBef>
                <a:spcPts val="0"/>
              </a:spcBef>
              <a:buNone/>
              <a:tabLst>
                <a:tab pos="11430000" algn="l"/>
              </a:tabLst>
            </a:pPr>
            <a:endParaRPr lang="en-US" sz="1600" dirty="0" smtClean="0">
              <a:solidFill>
                <a:schemeClr val="bg2"/>
              </a:solidFill>
            </a:endParaRPr>
          </a:p>
          <a:p>
            <a:pPr marL="463550" indent="0">
              <a:lnSpc>
                <a:spcPct val="100000"/>
              </a:lnSpc>
              <a:spcBef>
                <a:spcPts val="0"/>
              </a:spcBef>
              <a:buNone/>
              <a:tabLst>
                <a:tab pos="11430000" algn="l"/>
              </a:tabLst>
            </a:pPr>
            <a:endParaRPr lang="en-US" sz="1600" dirty="0">
              <a:solidFill>
                <a:schemeClr val="bg2"/>
              </a:solidFill>
            </a:endParaRPr>
          </a:p>
          <a:p>
            <a:pPr marL="463550" indent="0">
              <a:lnSpc>
                <a:spcPct val="100000"/>
              </a:lnSpc>
              <a:spcBef>
                <a:spcPts val="0"/>
              </a:spcBef>
              <a:buNone/>
              <a:tabLst>
                <a:tab pos="11430000" algn="l"/>
              </a:tabLst>
            </a:pPr>
            <a:endParaRPr lang="en-US" sz="1600" dirty="0" smtClean="0">
              <a:solidFill>
                <a:schemeClr val="bg2"/>
              </a:solidFill>
            </a:endParaRPr>
          </a:p>
          <a:p>
            <a:pPr marL="463550" indent="0">
              <a:lnSpc>
                <a:spcPct val="100000"/>
              </a:lnSpc>
              <a:spcBef>
                <a:spcPts val="0"/>
              </a:spcBef>
              <a:buNone/>
              <a:tabLst>
                <a:tab pos="11430000" algn="l"/>
              </a:tabLst>
            </a:pPr>
            <a:endParaRPr lang="en-US" sz="1600" dirty="0">
              <a:solidFill>
                <a:schemeClr val="bg2"/>
              </a:solidFill>
            </a:endParaRPr>
          </a:p>
          <a:p>
            <a:pPr marL="463550" indent="0">
              <a:lnSpc>
                <a:spcPct val="100000"/>
              </a:lnSpc>
              <a:spcBef>
                <a:spcPts val="0"/>
              </a:spcBef>
              <a:buNone/>
              <a:tabLst>
                <a:tab pos="11430000" algn="l"/>
              </a:tabLst>
            </a:pPr>
            <a:endParaRPr lang="en-US" sz="1600" dirty="0" smtClean="0">
              <a:solidFill>
                <a:schemeClr val="bg2"/>
              </a:solidFill>
            </a:endParaRPr>
          </a:p>
          <a:p>
            <a:pPr marL="463550" indent="0">
              <a:lnSpc>
                <a:spcPct val="100000"/>
              </a:lnSpc>
              <a:spcBef>
                <a:spcPts val="0"/>
              </a:spcBef>
              <a:buNone/>
              <a:tabLst>
                <a:tab pos="11430000" algn="l"/>
              </a:tabLst>
            </a:pPr>
            <a:endParaRPr lang="en-US" sz="1600" dirty="0">
              <a:solidFill>
                <a:schemeClr val="bg2"/>
              </a:solidFill>
            </a:endParaRPr>
          </a:p>
          <a:p>
            <a:pPr marL="463550" indent="0">
              <a:lnSpc>
                <a:spcPct val="100000"/>
              </a:lnSpc>
              <a:spcBef>
                <a:spcPts val="0"/>
              </a:spcBef>
              <a:buNone/>
              <a:tabLst>
                <a:tab pos="11430000" algn="l"/>
              </a:tabLst>
            </a:pPr>
            <a:endParaRPr lang="en-US" sz="1600" dirty="0" smtClean="0">
              <a:solidFill>
                <a:schemeClr val="bg2"/>
              </a:solidFill>
            </a:endParaRPr>
          </a:p>
          <a:p>
            <a:pPr marL="463550" indent="0">
              <a:lnSpc>
                <a:spcPct val="100000"/>
              </a:lnSpc>
              <a:spcBef>
                <a:spcPts val="0"/>
              </a:spcBef>
              <a:buNone/>
              <a:tabLst>
                <a:tab pos="11430000" algn="l"/>
              </a:tabLst>
            </a:pPr>
            <a:endParaRPr lang="en-US" sz="1600" dirty="0">
              <a:solidFill>
                <a:schemeClr val="bg2"/>
              </a:solidFill>
            </a:endParaRPr>
          </a:p>
          <a:p>
            <a:pPr marL="463550" indent="0">
              <a:lnSpc>
                <a:spcPct val="100000"/>
              </a:lnSpc>
              <a:spcBef>
                <a:spcPts val="0"/>
              </a:spcBef>
              <a:buNone/>
              <a:tabLst>
                <a:tab pos="11430000" algn="l"/>
              </a:tabLst>
            </a:pPr>
            <a:endParaRPr lang="en-US" sz="1600" dirty="0" smtClean="0">
              <a:solidFill>
                <a:schemeClr val="bg2"/>
              </a:solidFill>
            </a:endParaRPr>
          </a:p>
          <a:p>
            <a:pPr marL="463550" indent="0">
              <a:lnSpc>
                <a:spcPct val="100000"/>
              </a:lnSpc>
              <a:spcBef>
                <a:spcPts val="0"/>
              </a:spcBef>
              <a:buNone/>
              <a:tabLst>
                <a:tab pos="11430000" algn="l"/>
              </a:tabLst>
            </a:pPr>
            <a:endParaRPr lang="en-US" sz="1600" dirty="0">
              <a:solidFill>
                <a:schemeClr val="bg2"/>
              </a:solidFill>
            </a:endParaRPr>
          </a:p>
          <a:p>
            <a:pPr marL="463550" indent="0">
              <a:lnSpc>
                <a:spcPct val="100000"/>
              </a:lnSpc>
              <a:spcBef>
                <a:spcPts val="0"/>
              </a:spcBef>
              <a:buNone/>
              <a:tabLst>
                <a:tab pos="11430000" algn="l"/>
              </a:tabLst>
            </a:pPr>
            <a:endParaRPr lang="en-US" sz="1600" dirty="0" smtClean="0">
              <a:solidFill>
                <a:schemeClr val="bg2"/>
              </a:solidFill>
            </a:endParaRPr>
          </a:p>
          <a:p>
            <a:pPr marL="463550" indent="0">
              <a:lnSpc>
                <a:spcPct val="100000"/>
              </a:lnSpc>
              <a:spcBef>
                <a:spcPts val="0"/>
              </a:spcBef>
              <a:buNone/>
              <a:tabLst>
                <a:tab pos="11430000" algn="l"/>
              </a:tabLst>
            </a:pPr>
            <a:endParaRPr lang="en-US" sz="1600" dirty="0">
              <a:solidFill>
                <a:schemeClr val="bg2"/>
              </a:solidFill>
            </a:endParaRPr>
          </a:p>
          <a:p>
            <a:pPr marL="463550" indent="0">
              <a:lnSpc>
                <a:spcPct val="100000"/>
              </a:lnSpc>
              <a:spcBef>
                <a:spcPts val="0"/>
              </a:spcBef>
              <a:buNone/>
              <a:tabLst>
                <a:tab pos="11430000" algn="l"/>
              </a:tabLst>
            </a:pPr>
            <a:endParaRPr lang="en-US" sz="1600" dirty="0" smtClean="0">
              <a:solidFill>
                <a:schemeClr val="bg2"/>
              </a:solidFill>
            </a:endParaRPr>
          </a:p>
          <a:p>
            <a:pPr marL="463550" indent="0">
              <a:lnSpc>
                <a:spcPct val="100000"/>
              </a:lnSpc>
              <a:spcBef>
                <a:spcPts val="0"/>
              </a:spcBef>
              <a:buNone/>
              <a:tabLst>
                <a:tab pos="11430000" algn="l"/>
              </a:tabLst>
            </a:pPr>
            <a:endParaRPr lang="en-US" sz="1600" b="1" i="1" dirty="0" smtClean="0">
              <a:solidFill>
                <a:schemeClr val="bg2"/>
              </a:solidFill>
            </a:endParaRPr>
          </a:p>
          <a:p>
            <a:pPr marL="463550" indent="0" algn="ctr">
              <a:lnSpc>
                <a:spcPct val="100000"/>
              </a:lnSpc>
              <a:spcBef>
                <a:spcPts val="0"/>
              </a:spcBef>
              <a:buNone/>
              <a:tabLst>
                <a:tab pos="11430000" algn="l"/>
              </a:tabLst>
            </a:pPr>
            <a:r>
              <a:rPr lang="en-US" sz="2000" b="1" i="1" dirty="0" smtClean="0">
                <a:solidFill>
                  <a:schemeClr val="bg2"/>
                </a:solidFill>
              </a:rPr>
              <a:t>Regardless </a:t>
            </a:r>
            <a:r>
              <a:rPr lang="en-US" sz="2000" b="1" i="1" dirty="0">
                <a:solidFill>
                  <a:schemeClr val="bg2"/>
                </a:solidFill>
              </a:rPr>
              <a:t>of your title or position, these excuses do not justify unethical or illegal behavior</a:t>
            </a:r>
            <a:r>
              <a:rPr lang="en-US" sz="2000" b="1" i="1" dirty="0" smtClean="0">
                <a:solidFill>
                  <a:schemeClr val="bg2"/>
                </a:solidFill>
              </a:rPr>
              <a:t>.</a:t>
            </a:r>
          </a:p>
          <a:p>
            <a:pPr marL="463550" indent="0" algn="ctr">
              <a:lnSpc>
                <a:spcPct val="100000"/>
              </a:lnSpc>
              <a:spcBef>
                <a:spcPts val="0"/>
              </a:spcBef>
              <a:buNone/>
              <a:tabLst>
                <a:tab pos="11430000" algn="l"/>
              </a:tabLst>
            </a:pPr>
            <a:r>
              <a:rPr lang="en-US" sz="2000" b="1" i="1" dirty="0" smtClean="0">
                <a:solidFill>
                  <a:schemeClr val="bg2"/>
                </a:solidFill>
              </a:rPr>
              <a:t>If </a:t>
            </a:r>
            <a:r>
              <a:rPr lang="en-US" sz="2000" b="1" i="1" dirty="0">
                <a:solidFill>
                  <a:schemeClr val="bg2"/>
                </a:solidFill>
              </a:rPr>
              <a:t>you ever feel as if you are being put in a situation to do something illegal or unethical, </a:t>
            </a:r>
            <a:endParaRPr lang="en-US" sz="2000" b="1" i="1" dirty="0" smtClean="0">
              <a:solidFill>
                <a:schemeClr val="bg2"/>
              </a:solidFill>
            </a:endParaRPr>
          </a:p>
          <a:p>
            <a:pPr marL="463550" indent="0" algn="ctr">
              <a:lnSpc>
                <a:spcPct val="100000"/>
              </a:lnSpc>
              <a:spcBef>
                <a:spcPts val="0"/>
              </a:spcBef>
              <a:buNone/>
              <a:tabLst>
                <a:tab pos="11430000" algn="l"/>
              </a:tabLst>
            </a:pPr>
            <a:r>
              <a:rPr lang="en-US" sz="2000" b="1" i="1" dirty="0" smtClean="0">
                <a:solidFill>
                  <a:schemeClr val="bg2"/>
                </a:solidFill>
              </a:rPr>
              <a:t>you </a:t>
            </a:r>
            <a:r>
              <a:rPr lang="en-US" sz="2000" b="1" i="1" dirty="0">
                <a:solidFill>
                  <a:schemeClr val="bg2"/>
                </a:solidFill>
              </a:rPr>
              <a:t>have a place to go for help.</a:t>
            </a:r>
          </a:p>
          <a:p>
            <a:pPr marL="463550" indent="0">
              <a:lnSpc>
                <a:spcPct val="100000"/>
              </a:lnSpc>
              <a:spcBef>
                <a:spcPts val="0"/>
              </a:spcBef>
              <a:buNone/>
              <a:tabLst>
                <a:tab pos="11430000" algn="l"/>
              </a:tabLst>
            </a:pPr>
            <a:endParaRPr lang="en-US" sz="2000" dirty="0" smtClean="0">
              <a:solidFill>
                <a:schemeClr val="bg2"/>
              </a:solidFill>
            </a:endParaRPr>
          </a:p>
          <a:p>
            <a:pPr marL="0" indent="0">
              <a:lnSpc>
                <a:spcPct val="100000"/>
              </a:lnSpc>
              <a:spcBef>
                <a:spcPts val="0"/>
              </a:spcBef>
              <a:buNone/>
            </a:pPr>
            <a:endParaRPr lang="en-US" sz="1600" dirty="0">
              <a:solidFill>
                <a:schemeClr val="bg2"/>
              </a:solidFill>
            </a:endParaRPr>
          </a:p>
          <a:p>
            <a:pPr marL="0" indent="0">
              <a:lnSpc>
                <a:spcPct val="100000"/>
              </a:lnSpc>
              <a:spcBef>
                <a:spcPts val="0"/>
              </a:spcBef>
              <a:buNone/>
            </a:pPr>
            <a:endParaRPr lang="en-US" sz="1600" dirty="0" smtClean="0">
              <a:solidFill>
                <a:schemeClr val="bg2"/>
              </a:solidFill>
            </a:endParaRPr>
          </a:p>
          <a:p>
            <a:pPr marL="0" indent="0">
              <a:lnSpc>
                <a:spcPct val="100000"/>
              </a:lnSpc>
              <a:spcBef>
                <a:spcPts val="0"/>
              </a:spcBef>
              <a:buNone/>
            </a:pPr>
            <a:endParaRPr lang="en-US" sz="1600" dirty="0">
              <a:solidFill>
                <a:schemeClr val="bg2"/>
              </a:solidFill>
            </a:endParaRPr>
          </a:p>
          <a:p>
            <a:pPr marL="0" indent="0">
              <a:lnSpc>
                <a:spcPct val="100000"/>
              </a:lnSpc>
              <a:spcBef>
                <a:spcPts val="0"/>
              </a:spcBef>
              <a:buNone/>
            </a:pPr>
            <a:endParaRPr lang="en-US" sz="1600" dirty="0" smtClean="0">
              <a:solidFill>
                <a:schemeClr val="bg2"/>
              </a:solidFill>
            </a:endParaRPr>
          </a:p>
          <a:p>
            <a:pPr marL="0" indent="0">
              <a:lnSpc>
                <a:spcPct val="100000"/>
              </a:lnSpc>
              <a:spcBef>
                <a:spcPts val="0"/>
              </a:spcBef>
              <a:buNone/>
            </a:pPr>
            <a:endParaRPr lang="en-US" sz="1600" dirty="0">
              <a:solidFill>
                <a:schemeClr val="bg2"/>
              </a:solidFill>
            </a:endParaRPr>
          </a:p>
          <a:p>
            <a:pPr marL="0" indent="0">
              <a:lnSpc>
                <a:spcPct val="100000"/>
              </a:lnSpc>
              <a:spcBef>
                <a:spcPts val="0"/>
              </a:spcBef>
              <a:buNone/>
            </a:pPr>
            <a:endParaRPr lang="en-US" sz="1600" dirty="0" smtClean="0">
              <a:solidFill>
                <a:schemeClr val="bg2"/>
              </a:solidFill>
            </a:endParaRPr>
          </a:p>
          <a:p>
            <a:pPr marL="0" indent="0">
              <a:lnSpc>
                <a:spcPct val="100000"/>
              </a:lnSpc>
              <a:spcBef>
                <a:spcPts val="0"/>
              </a:spcBef>
              <a:buNone/>
            </a:pPr>
            <a:endParaRPr lang="en-US" sz="1600" dirty="0">
              <a:solidFill>
                <a:schemeClr val="bg2"/>
              </a:solidFill>
            </a:endParaRPr>
          </a:p>
          <a:p>
            <a:pPr marL="0" indent="0">
              <a:lnSpc>
                <a:spcPct val="100000"/>
              </a:lnSpc>
              <a:spcBef>
                <a:spcPts val="0"/>
              </a:spcBef>
              <a:buNone/>
            </a:pPr>
            <a:endParaRPr lang="en-US" sz="1600" dirty="0" smtClean="0">
              <a:solidFill>
                <a:schemeClr val="bg2"/>
              </a:solidFill>
            </a:endParaRPr>
          </a:p>
          <a:p>
            <a:pPr marL="0" indent="0">
              <a:lnSpc>
                <a:spcPct val="100000"/>
              </a:lnSpc>
              <a:spcBef>
                <a:spcPts val="0"/>
              </a:spcBef>
              <a:buNone/>
            </a:pPr>
            <a:endParaRPr lang="en-US" sz="1600" dirty="0">
              <a:solidFill>
                <a:schemeClr val="bg2"/>
              </a:solidFill>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2283" y="2102530"/>
            <a:ext cx="1848273" cy="18796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58737" y="2102530"/>
            <a:ext cx="1874521" cy="187452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992470" y="2102531"/>
            <a:ext cx="1887144" cy="187452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6" name="TextBox 5"/>
          <p:cNvSpPr txBox="1"/>
          <p:nvPr/>
        </p:nvSpPr>
        <p:spPr>
          <a:xfrm>
            <a:off x="738733" y="4103678"/>
            <a:ext cx="2255371" cy="738664"/>
          </a:xfrm>
          <a:prstGeom prst="rect">
            <a:avLst/>
          </a:prstGeom>
          <a:noFill/>
        </p:spPr>
        <p:txBody>
          <a:bodyPr wrap="square" rtlCol="0">
            <a:spAutoFit/>
          </a:bodyPr>
          <a:lstStyle/>
          <a:p>
            <a:pPr algn="ctr"/>
            <a:r>
              <a:rPr lang="en-US" sz="1400" b="1">
                <a:solidFill>
                  <a:schemeClr val="bg2"/>
                </a:solidFill>
                <a:latin typeface="News Gothic MT" charset="0"/>
                <a:ea typeface="News Gothic MT" charset="0"/>
                <a:cs typeface="News Gothic MT" charset="0"/>
              </a:rPr>
              <a:t>customary </a:t>
            </a:r>
            <a:r>
              <a:rPr lang="en-US" sz="1400" b="1" smtClean="0">
                <a:solidFill>
                  <a:schemeClr val="bg2"/>
                </a:solidFill>
                <a:latin typeface="News Gothic MT" charset="0"/>
                <a:ea typeface="News Gothic MT" charset="0"/>
                <a:cs typeface="News Gothic MT" charset="0"/>
              </a:rPr>
              <a:t>practice</a:t>
            </a:r>
          </a:p>
          <a:p>
            <a:pPr algn="ctr"/>
            <a:r>
              <a:rPr lang="en-US" sz="1400" dirty="0" smtClean="0">
                <a:solidFill>
                  <a:schemeClr val="bg2"/>
                </a:solidFill>
                <a:latin typeface="News Gothic MT" charset="0"/>
                <a:ea typeface="News Gothic MT" charset="0"/>
                <a:cs typeface="News Gothic MT" charset="0"/>
              </a:rPr>
              <a:t>“We’ve </a:t>
            </a:r>
            <a:r>
              <a:rPr lang="en-US" sz="1400" dirty="0">
                <a:solidFill>
                  <a:schemeClr val="bg2"/>
                </a:solidFill>
                <a:latin typeface="News Gothic MT" charset="0"/>
                <a:ea typeface="News Gothic MT" charset="0"/>
                <a:cs typeface="News Gothic MT" charset="0"/>
              </a:rPr>
              <a:t>always done it this way.”</a:t>
            </a:r>
          </a:p>
        </p:txBody>
      </p:sp>
      <p:sp>
        <p:nvSpPr>
          <p:cNvPr id="11" name="TextBox 10"/>
          <p:cNvSpPr txBox="1"/>
          <p:nvPr/>
        </p:nvSpPr>
        <p:spPr>
          <a:xfrm>
            <a:off x="4926105" y="4103678"/>
            <a:ext cx="2339787" cy="954107"/>
          </a:xfrm>
          <a:prstGeom prst="rect">
            <a:avLst/>
          </a:prstGeom>
          <a:noFill/>
        </p:spPr>
        <p:txBody>
          <a:bodyPr wrap="square" rtlCol="0">
            <a:spAutoFit/>
          </a:bodyPr>
          <a:lstStyle/>
          <a:p>
            <a:pPr algn="ctr"/>
            <a:r>
              <a:rPr lang="en-US" sz="1400" b="1" dirty="0">
                <a:solidFill>
                  <a:schemeClr val="bg2"/>
                </a:solidFill>
                <a:latin typeface="News Gothic MT" charset="0"/>
                <a:ea typeface="News Gothic MT" charset="0"/>
                <a:cs typeface="News Gothic MT" charset="0"/>
              </a:rPr>
              <a:t>e</a:t>
            </a:r>
            <a:r>
              <a:rPr lang="en-US" sz="1400" b="1" dirty="0" smtClean="0">
                <a:solidFill>
                  <a:schemeClr val="bg2"/>
                </a:solidFill>
                <a:latin typeface="News Gothic MT" charset="0"/>
                <a:ea typeface="News Gothic MT" charset="0"/>
                <a:cs typeface="News Gothic MT" charset="0"/>
              </a:rPr>
              <a:t>xpediency</a:t>
            </a:r>
          </a:p>
          <a:p>
            <a:pPr algn="ctr"/>
            <a:r>
              <a:rPr lang="en-US" sz="1400" dirty="0" smtClean="0">
                <a:solidFill>
                  <a:schemeClr val="bg2"/>
                </a:solidFill>
                <a:latin typeface="News Gothic MT" charset="0"/>
                <a:ea typeface="News Gothic MT" charset="0"/>
                <a:cs typeface="News Gothic MT" charset="0"/>
              </a:rPr>
              <a:t>“</a:t>
            </a:r>
            <a:r>
              <a:rPr lang="en-US" sz="1400" dirty="0">
                <a:solidFill>
                  <a:schemeClr val="bg2"/>
                </a:solidFill>
                <a:latin typeface="News Gothic MT" charset="0"/>
                <a:ea typeface="News Gothic MT" charset="0"/>
                <a:cs typeface="News Gothic MT" charset="0"/>
              </a:rPr>
              <a:t>I didn’t have time.” or “We don’t have enough staff</a:t>
            </a:r>
            <a:r>
              <a:rPr lang="en-US" sz="1400" dirty="0" smtClean="0">
                <a:solidFill>
                  <a:schemeClr val="bg2"/>
                </a:solidFill>
                <a:latin typeface="News Gothic MT" charset="0"/>
                <a:ea typeface="News Gothic MT" charset="0"/>
                <a:cs typeface="News Gothic MT" charset="0"/>
              </a:rPr>
              <a:t>.”</a:t>
            </a:r>
            <a:endParaRPr lang="en-US" sz="1400" dirty="0">
              <a:solidFill>
                <a:schemeClr val="bg2"/>
              </a:solidFill>
              <a:latin typeface="News Gothic MT" charset="0"/>
              <a:ea typeface="News Gothic MT" charset="0"/>
              <a:cs typeface="News Gothic MT" charset="0"/>
            </a:endParaRPr>
          </a:p>
        </p:txBody>
      </p:sp>
      <p:sp>
        <p:nvSpPr>
          <p:cNvPr id="12" name="TextBox 11"/>
          <p:cNvSpPr txBox="1"/>
          <p:nvPr/>
        </p:nvSpPr>
        <p:spPr>
          <a:xfrm>
            <a:off x="8187925" y="4103678"/>
            <a:ext cx="3496234" cy="738664"/>
          </a:xfrm>
          <a:prstGeom prst="rect">
            <a:avLst/>
          </a:prstGeom>
          <a:noFill/>
        </p:spPr>
        <p:txBody>
          <a:bodyPr wrap="square" rtlCol="0">
            <a:spAutoFit/>
          </a:bodyPr>
          <a:lstStyle/>
          <a:p>
            <a:pPr algn="ctr"/>
            <a:r>
              <a:rPr lang="en-US" sz="1400" b="1" dirty="0">
                <a:solidFill>
                  <a:schemeClr val="bg2"/>
                </a:solidFill>
                <a:latin typeface="News Gothic MT" charset="0"/>
                <a:ea typeface="News Gothic MT" charset="0"/>
                <a:cs typeface="News Gothic MT" charset="0"/>
              </a:rPr>
              <a:t>fear of </a:t>
            </a:r>
            <a:r>
              <a:rPr lang="en-US" sz="1400" b="1" dirty="0" smtClean="0">
                <a:solidFill>
                  <a:schemeClr val="bg2"/>
                </a:solidFill>
                <a:latin typeface="News Gothic MT" charset="0"/>
                <a:ea typeface="News Gothic MT" charset="0"/>
                <a:cs typeface="News Gothic MT" charset="0"/>
              </a:rPr>
              <a:t>retaliation</a:t>
            </a:r>
          </a:p>
          <a:p>
            <a:pPr algn="ctr"/>
            <a:r>
              <a:rPr lang="en-US" sz="1400" dirty="0" smtClean="0">
                <a:solidFill>
                  <a:schemeClr val="bg2"/>
                </a:solidFill>
                <a:latin typeface="News Gothic MT" charset="0"/>
                <a:ea typeface="News Gothic MT" charset="0"/>
                <a:cs typeface="News Gothic MT" charset="0"/>
              </a:rPr>
              <a:t>“My </a:t>
            </a:r>
            <a:r>
              <a:rPr lang="en-US" sz="1400" dirty="0">
                <a:solidFill>
                  <a:schemeClr val="bg2"/>
                </a:solidFill>
                <a:latin typeface="News Gothic MT" charset="0"/>
                <a:ea typeface="News Gothic MT" charset="0"/>
                <a:cs typeface="News Gothic MT" charset="0"/>
              </a:rPr>
              <a:t>manager told me to be quiet  and stop complaining or I’d be fired.”</a:t>
            </a:r>
          </a:p>
        </p:txBody>
      </p:sp>
    </p:spTree>
    <p:extLst>
      <p:ext uri="{BB962C8B-B14F-4D97-AF65-F5344CB8AC3E}">
        <p14:creationId xmlns:p14="http://schemas.microsoft.com/office/powerpoint/2010/main" val="160589748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5">
            <a:lumMod val="75000"/>
          </a:schemeClr>
        </a:solidFill>
        <a:effectLst/>
      </p:bgPr>
    </p:bg>
    <p:spTree>
      <p:nvGrpSpPr>
        <p:cNvPr id="1" name=""/>
        <p:cNvGrpSpPr/>
        <p:nvPr/>
      </p:nvGrpSpPr>
      <p:grpSpPr>
        <a:xfrm>
          <a:off x="0" y="0"/>
          <a:ext cx="0" cy="0"/>
          <a:chOff x="0" y="0"/>
          <a:chExt cx="0" cy="0"/>
        </a:xfrm>
      </p:grpSpPr>
      <p:sp>
        <p:nvSpPr>
          <p:cNvPr id="10" name="Title 1"/>
          <p:cNvSpPr>
            <a:spLocks noGrp="1"/>
          </p:cNvSpPr>
          <p:nvPr>
            <p:ph type="title"/>
          </p:nvPr>
        </p:nvSpPr>
        <p:spPr>
          <a:xfrm>
            <a:off x="0" y="1"/>
            <a:ext cx="12192000" cy="1325563"/>
          </a:xfrm>
          <a:solidFill>
            <a:schemeClr val="bg2"/>
          </a:solidFill>
        </p:spPr>
        <p:txBody>
          <a:bodyPr>
            <a:normAutofit/>
          </a:bodyPr>
          <a:lstStyle/>
          <a:p>
            <a:pPr algn="ctr"/>
            <a:r>
              <a:rPr lang="en-US" sz="4000" b="1" dirty="0" smtClean="0">
                <a:solidFill>
                  <a:schemeClr val="accent5">
                    <a:lumMod val="75000"/>
                  </a:schemeClr>
                </a:solidFill>
                <a:effectLst>
                  <a:outerShdw blurRad="50800" dist="38100" dir="2700000" algn="tl" rotWithShape="0">
                    <a:prstClr val="black">
                      <a:alpha val="40000"/>
                    </a:prstClr>
                  </a:outerShdw>
                </a:effectLst>
              </a:rPr>
              <a:t>Compliance, Oversight</a:t>
            </a:r>
            <a:br>
              <a:rPr lang="en-US" sz="4000" b="1" dirty="0" smtClean="0">
                <a:solidFill>
                  <a:schemeClr val="accent5">
                    <a:lumMod val="75000"/>
                  </a:schemeClr>
                </a:solidFill>
                <a:effectLst>
                  <a:outerShdw blurRad="50800" dist="38100" dir="2700000" algn="tl" rotWithShape="0">
                    <a:prstClr val="black">
                      <a:alpha val="40000"/>
                    </a:prstClr>
                  </a:outerShdw>
                </a:effectLst>
              </a:rPr>
            </a:br>
            <a:r>
              <a:rPr lang="en-US" sz="4000" b="1" dirty="0" smtClean="0">
                <a:solidFill>
                  <a:schemeClr val="accent5">
                    <a:lumMod val="75000"/>
                  </a:schemeClr>
                </a:solidFill>
                <a:effectLst>
                  <a:outerShdw blurRad="50800" dist="38100" dir="2700000" algn="tl" rotWithShape="0">
                    <a:prstClr val="black">
                      <a:alpha val="40000"/>
                    </a:prstClr>
                  </a:outerShdw>
                </a:effectLst>
              </a:rPr>
              <a:t>Structure Of The Commission</a:t>
            </a:r>
            <a:endParaRPr lang="en-US" sz="4000" b="1" dirty="0">
              <a:solidFill>
                <a:schemeClr val="accent5">
                  <a:lumMod val="75000"/>
                </a:schemeClr>
              </a:solidFill>
              <a:effectLst>
                <a:outerShdw blurRad="50800" dist="38100" dir="2700000" algn="tl" rotWithShape="0">
                  <a:prstClr val="black">
                    <a:alpha val="40000"/>
                  </a:prstClr>
                </a:outerShdw>
              </a:effectLst>
            </a:endParaRPr>
          </a:p>
        </p:txBody>
      </p:sp>
      <p:sp>
        <p:nvSpPr>
          <p:cNvPr id="5" name="Slide Number Placeholder 4"/>
          <p:cNvSpPr>
            <a:spLocks noGrp="1"/>
          </p:cNvSpPr>
          <p:nvPr>
            <p:ph type="sldNum" sz="quarter" idx="4294967295"/>
          </p:nvPr>
        </p:nvSpPr>
        <p:spPr>
          <a:xfrm>
            <a:off x="5305698" y="6299541"/>
            <a:ext cx="2743200" cy="365125"/>
          </a:xfrm>
          <a:prstGeom prst="rect">
            <a:avLst/>
          </a:prstGeom>
        </p:spPr>
        <p:txBody>
          <a:bodyPr/>
          <a:lstStyle/>
          <a:p>
            <a:fld id="{FEA0797A-A911-F347-A2E6-188D350A2CB8}" type="slidenum">
              <a:rPr lang="en-US" b="1" smtClean="0">
                <a:latin typeface="News Gothic MT" charset="0"/>
                <a:ea typeface="News Gothic MT" charset="0"/>
                <a:cs typeface="News Gothic MT" charset="0"/>
              </a:rPr>
              <a:t>13</a:t>
            </a:fld>
            <a:endParaRPr lang="en-US" b="1" dirty="0">
              <a:latin typeface="News Gothic MT" charset="0"/>
              <a:ea typeface="News Gothic MT" charset="0"/>
              <a:cs typeface="News Gothic MT" charset="0"/>
            </a:endParaRPr>
          </a:p>
        </p:txBody>
      </p:sp>
      <p:sp>
        <p:nvSpPr>
          <p:cNvPr id="9" name="Content Placeholder 8"/>
          <p:cNvSpPr>
            <a:spLocks noGrp="1"/>
          </p:cNvSpPr>
          <p:nvPr>
            <p:ph idx="1"/>
          </p:nvPr>
        </p:nvSpPr>
        <p:spPr>
          <a:xfrm>
            <a:off x="838199" y="1486770"/>
            <a:ext cx="11034713" cy="4591867"/>
          </a:xfrm>
        </p:spPr>
        <p:txBody>
          <a:bodyPr>
            <a:normAutofit/>
          </a:bodyPr>
          <a:lstStyle/>
          <a:p>
            <a:pPr>
              <a:lnSpc>
                <a:spcPct val="100000"/>
              </a:lnSpc>
              <a:spcBef>
                <a:spcPts val="0"/>
              </a:spcBef>
            </a:pPr>
            <a:r>
              <a:rPr lang="en-AU" sz="2400" b="1" dirty="0">
                <a:solidFill>
                  <a:schemeClr val="bg2"/>
                </a:solidFill>
              </a:rPr>
              <a:t>Accountability and Transparency </a:t>
            </a:r>
            <a:r>
              <a:rPr lang="en-AU" sz="2400" b="1" dirty="0" smtClean="0">
                <a:solidFill>
                  <a:schemeClr val="bg2"/>
                </a:solidFill>
              </a:rPr>
              <a:t>Commission</a:t>
            </a:r>
          </a:p>
          <a:p>
            <a:pPr>
              <a:lnSpc>
                <a:spcPct val="100000"/>
              </a:lnSpc>
              <a:spcBef>
                <a:spcPts val="0"/>
              </a:spcBef>
            </a:pPr>
            <a:r>
              <a:rPr lang="en-AU" sz="2400" b="1" dirty="0" smtClean="0">
                <a:solidFill>
                  <a:schemeClr val="bg2"/>
                </a:solidFill>
              </a:rPr>
              <a:t>Established </a:t>
            </a:r>
            <a:r>
              <a:rPr lang="en-AU" sz="2400" b="1" dirty="0">
                <a:solidFill>
                  <a:schemeClr val="bg2"/>
                </a:solidFill>
              </a:rPr>
              <a:t>under section 121 of the </a:t>
            </a:r>
            <a:r>
              <a:rPr lang="en-AU" sz="2400" b="1" dirty="0" smtClean="0">
                <a:solidFill>
                  <a:schemeClr val="bg2"/>
                </a:solidFill>
              </a:rPr>
              <a:t>Constitution</a:t>
            </a:r>
          </a:p>
          <a:p>
            <a:pPr>
              <a:lnSpc>
                <a:spcPct val="100000"/>
              </a:lnSpc>
              <a:spcBef>
                <a:spcPts val="0"/>
              </a:spcBef>
            </a:pPr>
            <a:r>
              <a:rPr lang="en-US" sz="2400" b="1" dirty="0" smtClean="0">
                <a:solidFill>
                  <a:schemeClr val="bg2"/>
                </a:solidFill>
              </a:rPr>
              <a:t>Commission to maintain confidentiality, unless disclosure required by law;</a:t>
            </a:r>
          </a:p>
          <a:p>
            <a:pPr>
              <a:lnSpc>
                <a:spcPct val="100000"/>
              </a:lnSpc>
              <a:spcBef>
                <a:spcPts val="0"/>
              </a:spcBef>
            </a:pPr>
            <a:r>
              <a:rPr lang="en-US" sz="2400" b="1" dirty="0" smtClean="0">
                <a:solidFill>
                  <a:schemeClr val="bg2"/>
                </a:solidFill>
              </a:rPr>
              <a:t>Commission shall require an explanation;</a:t>
            </a:r>
          </a:p>
          <a:p>
            <a:pPr>
              <a:lnSpc>
                <a:spcPct val="100000"/>
              </a:lnSpc>
              <a:spcBef>
                <a:spcPts val="0"/>
              </a:spcBef>
            </a:pPr>
            <a:r>
              <a:rPr lang="en-US" sz="2400" b="1" dirty="0" smtClean="0">
                <a:solidFill>
                  <a:schemeClr val="bg2"/>
                </a:solidFill>
              </a:rPr>
              <a:t>Commission may require access to material in order to investigate the complaint;</a:t>
            </a:r>
          </a:p>
          <a:p>
            <a:pPr>
              <a:lnSpc>
                <a:spcPct val="100000"/>
              </a:lnSpc>
              <a:spcBef>
                <a:spcPts val="0"/>
              </a:spcBef>
            </a:pPr>
            <a:r>
              <a:rPr lang="en-US" sz="2400" b="1" dirty="0" smtClean="0">
                <a:solidFill>
                  <a:schemeClr val="bg2"/>
                </a:solidFill>
              </a:rPr>
              <a:t>Immunity to complainants – no disciplinary action, no liability for breach of secrecy or confidentiality (whether or not imposed by written law)</a:t>
            </a:r>
          </a:p>
          <a:p>
            <a:pPr>
              <a:lnSpc>
                <a:spcPct val="100000"/>
              </a:lnSpc>
              <a:spcBef>
                <a:spcPts val="0"/>
              </a:spcBef>
            </a:pPr>
            <a:r>
              <a:rPr lang="en-US" sz="2400" b="1" dirty="0" smtClean="0">
                <a:solidFill>
                  <a:schemeClr val="bg2"/>
                </a:solidFill>
              </a:rPr>
              <a:t>If detrimental action taken against such complainants – liable upon conviction to a fine not exceeding $10,000.00 or to a term of imprisonment not exceeding  5 years or to both. </a:t>
            </a:r>
            <a:endParaRPr lang="en-US" sz="2400" b="1" dirty="0">
              <a:solidFill>
                <a:schemeClr val="bg2"/>
              </a:solidFill>
            </a:endParaRPr>
          </a:p>
        </p:txBody>
      </p:sp>
      <p:sp>
        <p:nvSpPr>
          <p:cNvPr id="8" name="Title 1"/>
          <p:cNvSpPr txBox="1">
            <a:spLocks/>
          </p:cNvSpPr>
          <p:nvPr/>
        </p:nvSpPr>
        <p:spPr>
          <a:xfrm>
            <a:off x="317500" y="6172914"/>
            <a:ext cx="6146800" cy="491752"/>
          </a:xfrm>
          <a:prstGeom prst="rect">
            <a:avLst/>
          </a:prstGeom>
          <a:solidFill>
            <a:schemeClr val="bg2"/>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News Gothic MT" charset="0"/>
                <a:ea typeface="News Gothic MT" charset="0"/>
                <a:cs typeface="News Gothic MT" charset="0"/>
              </a:defRPr>
            </a:lvl1pPr>
          </a:lstStyle>
          <a:p>
            <a:pPr>
              <a:tabLst>
                <a:tab pos="449263" algn="l"/>
              </a:tabLst>
            </a:pPr>
            <a:r>
              <a:rPr lang="en-US" sz="2000" b="1" dirty="0" smtClean="0">
                <a:solidFill>
                  <a:schemeClr val="accent5">
                    <a:lumMod val="75000"/>
                  </a:schemeClr>
                </a:solidFill>
                <a:effectLst>
                  <a:outerShdw blurRad="50800" dist="38100" dir="2700000" algn="tl" rotWithShape="0">
                    <a:prstClr val="black">
                      <a:alpha val="40000"/>
                    </a:prstClr>
                  </a:outerShdw>
                </a:effectLst>
              </a:rPr>
              <a:t>introduction: how?</a:t>
            </a:r>
            <a:endParaRPr lang="en-US" sz="2000" b="1" dirty="0">
              <a:solidFill>
                <a:schemeClr val="accent5">
                  <a:lumMod val="75000"/>
                </a:schemeClr>
              </a:solidFill>
              <a:effectLst>
                <a:outerShdw blurRad="50800" dist="38100" dir="2700000" algn="tl" rotWithShape="0">
                  <a:prstClr val="black">
                    <a:alpha val="40000"/>
                  </a:prstClr>
                </a:outerShdw>
              </a:effectLst>
            </a:endParaRPr>
          </a:p>
        </p:txBody>
      </p:sp>
    </p:spTree>
    <p:extLst>
      <p:ext uri="{BB962C8B-B14F-4D97-AF65-F5344CB8AC3E}">
        <p14:creationId xmlns:p14="http://schemas.microsoft.com/office/powerpoint/2010/main" val="125870758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5">
            <a:lumMod val="75000"/>
          </a:schemeClr>
        </a:solidFill>
        <a:effectLst/>
      </p:bgPr>
    </p:bg>
    <p:spTree>
      <p:nvGrpSpPr>
        <p:cNvPr id="1" name=""/>
        <p:cNvGrpSpPr/>
        <p:nvPr/>
      </p:nvGrpSpPr>
      <p:grpSpPr>
        <a:xfrm>
          <a:off x="0" y="0"/>
          <a:ext cx="0" cy="0"/>
          <a:chOff x="0" y="0"/>
          <a:chExt cx="0" cy="0"/>
        </a:xfrm>
      </p:grpSpPr>
      <p:sp>
        <p:nvSpPr>
          <p:cNvPr id="10" name="Title 1"/>
          <p:cNvSpPr>
            <a:spLocks noGrp="1"/>
          </p:cNvSpPr>
          <p:nvPr>
            <p:ph type="title"/>
          </p:nvPr>
        </p:nvSpPr>
        <p:spPr>
          <a:xfrm>
            <a:off x="0" y="1"/>
            <a:ext cx="12192000" cy="1325563"/>
          </a:xfrm>
          <a:solidFill>
            <a:schemeClr val="bg2"/>
          </a:solidFill>
        </p:spPr>
        <p:txBody>
          <a:bodyPr>
            <a:normAutofit/>
          </a:bodyPr>
          <a:lstStyle/>
          <a:p>
            <a:pPr algn="ctr"/>
            <a:r>
              <a:rPr lang="en-US" sz="4000" b="1" dirty="0" smtClean="0">
                <a:solidFill>
                  <a:schemeClr val="accent5">
                    <a:lumMod val="75000"/>
                  </a:schemeClr>
                </a:solidFill>
                <a:effectLst>
                  <a:outerShdw blurRad="50800" dist="38100" dir="2700000" algn="tl" rotWithShape="0">
                    <a:prstClr val="black">
                      <a:alpha val="40000"/>
                    </a:prstClr>
                  </a:outerShdw>
                </a:effectLst>
              </a:rPr>
              <a:t>DECISION OF THE COMMISSION</a:t>
            </a:r>
            <a:endParaRPr lang="en-US" sz="4000" b="1" dirty="0">
              <a:solidFill>
                <a:schemeClr val="accent5">
                  <a:lumMod val="75000"/>
                </a:schemeClr>
              </a:solidFill>
              <a:effectLst>
                <a:outerShdw blurRad="50800" dist="38100" dir="2700000" algn="tl" rotWithShape="0">
                  <a:prstClr val="black">
                    <a:alpha val="40000"/>
                  </a:prstClr>
                </a:outerShdw>
              </a:effectLst>
            </a:endParaRPr>
          </a:p>
        </p:txBody>
      </p:sp>
      <p:sp>
        <p:nvSpPr>
          <p:cNvPr id="5" name="Slide Number Placeholder 4"/>
          <p:cNvSpPr>
            <a:spLocks noGrp="1"/>
          </p:cNvSpPr>
          <p:nvPr>
            <p:ph type="sldNum" sz="quarter" idx="4294967295"/>
          </p:nvPr>
        </p:nvSpPr>
        <p:spPr>
          <a:xfrm>
            <a:off x="5305698" y="6299541"/>
            <a:ext cx="2743200" cy="365125"/>
          </a:xfrm>
          <a:prstGeom prst="rect">
            <a:avLst/>
          </a:prstGeom>
        </p:spPr>
        <p:txBody>
          <a:bodyPr/>
          <a:lstStyle/>
          <a:p>
            <a:fld id="{FEA0797A-A911-F347-A2E6-188D350A2CB8}" type="slidenum">
              <a:rPr lang="en-US" b="1" smtClean="0">
                <a:latin typeface="News Gothic MT" charset="0"/>
                <a:ea typeface="News Gothic MT" charset="0"/>
                <a:cs typeface="News Gothic MT" charset="0"/>
              </a:rPr>
              <a:t>14</a:t>
            </a:fld>
            <a:endParaRPr lang="en-US" b="1" dirty="0">
              <a:latin typeface="News Gothic MT" charset="0"/>
              <a:ea typeface="News Gothic MT" charset="0"/>
              <a:cs typeface="News Gothic MT" charset="0"/>
            </a:endParaRPr>
          </a:p>
        </p:txBody>
      </p:sp>
      <p:sp>
        <p:nvSpPr>
          <p:cNvPr id="9" name="Content Placeholder 8"/>
          <p:cNvSpPr>
            <a:spLocks noGrp="1"/>
          </p:cNvSpPr>
          <p:nvPr>
            <p:ph idx="1"/>
          </p:nvPr>
        </p:nvSpPr>
        <p:spPr>
          <a:xfrm>
            <a:off x="838199" y="1486770"/>
            <a:ext cx="11034713" cy="4591867"/>
          </a:xfrm>
        </p:spPr>
        <p:txBody>
          <a:bodyPr>
            <a:normAutofit fontScale="77500" lnSpcReduction="20000"/>
          </a:bodyPr>
          <a:lstStyle/>
          <a:p>
            <a:pPr marL="0" indent="0">
              <a:lnSpc>
                <a:spcPct val="100000"/>
              </a:lnSpc>
              <a:spcBef>
                <a:spcPts val="0"/>
              </a:spcBef>
              <a:buNone/>
            </a:pPr>
            <a:r>
              <a:rPr lang="en-AU" sz="2400" b="1" u="sng" dirty="0" smtClean="0">
                <a:solidFill>
                  <a:schemeClr val="bg2"/>
                </a:solidFill>
              </a:rPr>
              <a:t>Section 18 – Decision </a:t>
            </a:r>
            <a:r>
              <a:rPr lang="en-AU" sz="2400" b="1" u="sng" dirty="0">
                <a:solidFill>
                  <a:schemeClr val="bg2"/>
                </a:solidFill>
              </a:rPr>
              <a:t>after </a:t>
            </a:r>
            <a:r>
              <a:rPr lang="en-AU" sz="2400" b="1" u="sng" dirty="0" smtClean="0">
                <a:solidFill>
                  <a:schemeClr val="bg2"/>
                </a:solidFill>
              </a:rPr>
              <a:t>investigation</a:t>
            </a:r>
          </a:p>
          <a:p>
            <a:pPr marL="0" indent="0">
              <a:lnSpc>
                <a:spcPct val="100000"/>
              </a:lnSpc>
              <a:spcBef>
                <a:spcPts val="0"/>
              </a:spcBef>
              <a:buNone/>
            </a:pPr>
            <a:endParaRPr lang="en-AU" sz="2400" b="1" dirty="0">
              <a:solidFill>
                <a:schemeClr val="bg2"/>
              </a:solidFill>
            </a:endParaRPr>
          </a:p>
          <a:p>
            <a:pPr marL="0" indent="0">
              <a:lnSpc>
                <a:spcPct val="100000"/>
              </a:lnSpc>
              <a:spcBef>
                <a:spcPts val="0"/>
              </a:spcBef>
              <a:buNone/>
            </a:pPr>
            <a:r>
              <a:rPr lang="en-AU" sz="2400" b="1" dirty="0" smtClean="0">
                <a:solidFill>
                  <a:schemeClr val="bg2"/>
                </a:solidFill>
              </a:rPr>
              <a:t>The Commission may:</a:t>
            </a:r>
            <a:endParaRPr lang="en-AU" sz="2400" b="1" dirty="0">
              <a:solidFill>
                <a:schemeClr val="bg2"/>
              </a:solidFill>
            </a:endParaRPr>
          </a:p>
          <a:p>
            <a:pPr marL="0" indent="0">
              <a:lnSpc>
                <a:spcPct val="100000"/>
              </a:lnSpc>
              <a:spcBef>
                <a:spcPts val="0"/>
              </a:spcBef>
              <a:buNone/>
            </a:pPr>
            <a:r>
              <a:rPr lang="en-AU" sz="2400" b="1" dirty="0" smtClean="0">
                <a:solidFill>
                  <a:schemeClr val="bg2"/>
                </a:solidFill>
              </a:rPr>
              <a:t>(</a:t>
            </a:r>
            <a:r>
              <a:rPr lang="en-AU" sz="2400" b="1" dirty="0">
                <a:solidFill>
                  <a:schemeClr val="bg2"/>
                </a:solidFill>
              </a:rPr>
              <a:t>a)	 dismiss the complaint and provide a copy of the written notice to the</a:t>
            </a:r>
          </a:p>
          <a:p>
            <a:pPr marL="0" indent="0">
              <a:lnSpc>
                <a:spcPct val="100000"/>
              </a:lnSpc>
              <a:spcBef>
                <a:spcPts val="0"/>
              </a:spcBef>
              <a:buNone/>
            </a:pPr>
            <a:r>
              <a:rPr lang="en-AU" sz="2400" b="1" dirty="0">
                <a:solidFill>
                  <a:schemeClr val="bg2"/>
                </a:solidFill>
              </a:rPr>
              <a:t>complainant and the person the subject of the complaint; or</a:t>
            </a:r>
          </a:p>
          <a:p>
            <a:pPr marL="0" indent="0">
              <a:lnSpc>
                <a:spcPct val="100000"/>
              </a:lnSpc>
              <a:spcBef>
                <a:spcPts val="0"/>
              </a:spcBef>
              <a:buNone/>
            </a:pPr>
            <a:r>
              <a:rPr lang="en-AU" sz="2400" b="1" dirty="0">
                <a:solidFill>
                  <a:schemeClr val="bg2"/>
                </a:solidFill>
              </a:rPr>
              <a:t>(b)	 refer the complaint to the prosecuting authority and the appointing </a:t>
            </a:r>
            <a:r>
              <a:rPr lang="en-AU" sz="2400" b="1" dirty="0" smtClean="0">
                <a:solidFill>
                  <a:schemeClr val="bg2"/>
                </a:solidFill>
              </a:rPr>
              <a:t>authority of </a:t>
            </a:r>
            <a:r>
              <a:rPr lang="en-AU" sz="2400" b="1" dirty="0">
                <a:solidFill>
                  <a:schemeClr val="bg2"/>
                </a:solidFill>
              </a:rPr>
              <a:t>the person the subject of the complaint if the Commission decides </a:t>
            </a:r>
            <a:r>
              <a:rPr lang="en-AU" sz="2400" b="1" dirty="0" smtClean="0">
                <a:solidFill>
                  <a:schemeClr val="bg2"/>
                </a:solidFill>
              </a:rPr>
              <a:t>that the </a:t>
            </a:r>
            <a:r>
              <a:rPr lang="en-AU" sz="2400" b="1" dirty="0">
                <a:solidFill>
                  <a:schemeClr val="bg2"/>
                </a:solidFill>
              </a:rPr>
              <a:t>conduct of that person warrants further investigation, and must </a:t>
            </a:r>
            <a:r>
              <a:rPr lang="en-AU" sz="2400" b="1" dirty="0" smtClean="0">
                <a:solidFill>
                  <a:schemeClr val="bg2"/>
                </a:solidFill>
              </a:rPr>
              <a:t>provide a </a:t>
            </a:r>
            <a:r>
              <a:rPr lang="en-AU" sz="2400" b="1" dirty="0">
                <a:solidFill>
                  <a:schemeClr val="bg2"/>
                </a:solidFill>
              </a:rPr>
              <a:t>copy of the written notice to the complainant and the person the </a:t>
            </a:r>
            <a:r>
              <a:rPr lang="en-AU" sz="2400" b="1" dirty="0" smtClean="0">
                <a:solidFill>
                  <a:schemeClr val="bg2"/>
                </a:solidFill>
              </a:rPr>
              <a:t>subject of </a:t>
            </a:r>
            <a:r>
              <a:rPr lang="en-AU" sz="2400" b="1" dirty="0">
                <a:solidFill>
                  <a:schemeClr val="bg2"/>
                </a:solidFill>
              </a:rPr>
              <a:t>the complaint. </a:t>
            </a:r>
          </a:p>
          <a:p>
            <a:pPr marL="0" indent="0">
              <a:lnSpc>
                <a:spcPct val="100000"/>
              </a:lnSpc>
              <a:spcBef>
                <a:spcPts val="0"/>
              </a:spcBef>
              <a:buNone/>
            </a:pPr>
            <a:r>
              <a:rPr lang="en-AU" sz="2400" b="1" dirty="0" smtClean="0">
                <a:solidFill>
                  <a:schemeClr val="bg2"/>
                </a:solidFill>
              </a:rPr>
              <a:t>(</a:t>
            </a:r>
            <a:r>
              <a:rPr lang="en-AU" sz="2400" b="1" dirty="0">
                <a:solidFill>
                  <a:schemeClr val="bg2"/>
                </a:solidFill>
              </a:rPr>
              <a:t>2) If the Commission refers a complaint under subsection (1)(b</a:t>
            </a:r>
            <a:r>
              <a:rPr lang="en-AU" sz="2400" b="1" dirty="0" smtClean="0">
                <a:solidFill>
                  <a:schemeClr val="bg2"/>
                </a:solidFill>
              </a:rPr>
              <a:t>)–</a:t>
            </a:r>
          </a:p>
          <a:p>
            <a:pPr marL="0" indent="0">
              <a:lnSpc>
                <a:spcPct val="100000"/>
              </a:lnSpc>
              <a:spcBef>
                <a:spcPts val="0"/>
              </a:spcBef>
              <a:buNone/>
            </a:pPr>
            <a:r>
              <a:rPr lang="en-AU" sz="2400" b="1" dirty="0" smtClean="0">
                <a:solidFill>
                  <a:schemeClr val="bg2"/>
                </a:solidFill>
              </a:rPr>
              <a:t>(</a:t>
            </a:r>
            <a:r>
              <a:rPr lang="en-AU" sz="2400" b="1" dirty="0">
                <a:solidFill>
                  <a:schemeClr val="bg2"/>
                </a:solidFill>
              </a:rPr>
              <a:t>a)	 the appointing authority of the person the subject of the complaint </a:t>
            </a:r>
            <a:r>
              <a:rPr lang="en-AU" sz="2400" b="1" dirty="0" smtClean="0">
                <a:solidFill>
                  <a:schemeClr val="bg2"/>
                </a:solidFill>
              </a:rPr>
              <a:t>may take </a:t>
            </a:r>
            <a:r>
              <a:rPr lang="en-AU" sz="2400" b="1" dirty="0">
                <a:solidFill>
                  <a:schemeClr val="bg2"/>
                </a:solidFill>
              </a:rPr>
              <a:t>such disciplinary action against that person </a:t>
            </a:r>
            <a:r>
              <a:rPr lang="en-AU" sz="2400" b="1" dirty="0" smtClean="0">
                <a:solidFill>
                  <a:schemeClr val="bg2"/>
                </a:solidFill>
              </a:rPr>
              <a:t>as the </a:t>
            </a:r>
            <a:r>
              <a:rPr lang="en-AU" sz="2400" b="1" dirty="0">
                <a:solidFill>
                  <a:schemeClr val="bg2"/>
                </a:solidFill>
              </a:rPr>
              <a:t>appointing </a:t>
            </a:r>
            <a:r>
              <a:rPr lang="en-AU" sz="2400" b="1" dirty="0" smtClean="0">
                <a:solidFill>
                  <a:schemeClr val="bg2"/>
                </a:solidFill>
              </a:rPr>
              <a:t>authority may </a:t>
            </a:r>
            <a:r>
              <a:rPr lang="en-AU" sz="2400" b="1" dirty="0">
                <a:solidFill>
                  <a:schemeClr val="bg2"/>
                </a:solidFill>
              </a:rPr>
              <a:t>deem appropriate; and</a:t>
            </a:r>
          </a:p>
          <a:p>
            <a:pPr marL="0" indent="0">
              <a:lnSpc>
                <a:spcPct val="100000"/>
              </a:lnSpc>
              <a:spcBef>
                <a:spcPts val="0"/>
              </a:spcBef>
              <a:buNone/>
            </a:pPr>
            <a:r>
              <a:rPr lang="en-AU" sz="2400" b="1" dirty="0">
                <a:solidFill>
                  <a:schemeClr val="bg2"/>
                </a:solidFill>
              </a:rPr>
              <a:t>(b)	 the prosecuting authority may institute such criminal proceedings </a:t>
            </a:r>
            <a:r>
              <a:rPr lang="en-AU" sz="2400" b="1" dirty="0" smtClean="0">
                <a:solidFill>
                  <a:schemeClr val="bg2"/>
                </a:solidFill>
              </a:rPr>
              <a:t>against the </a:t>
            </a:r>
            <a:r>
              <a:rPr lang="en-AU" sz="2400" b="1" dirty="0">
                <a:solidFill>
                  <a:schemeClr val="bg2"/>
                </a:solidFill>
              </a:rPr>
              <a:t>person the subject of the complaint as the prosecuting authority </a:t>
            </a:r>
            <a:r>
              <a:rPr lang="en-AU" sz="2400" b="1" dirty="0" smtClean="0">
                <a:solidFill>
                  <a:schemeClr val="bg2"/>
                </a:solidFill>
              </a:rPr>
              <a:t>may deem </a:t>
            </a:r>
            <a:r>
              <a:rPr lang="en-AU" sz="2400" b="1" dirty="0">
                <a:solidFill>
                  <a:schemeClr val="bg2"/>
                </a:solidFill>
              </a:rPr>
              <a:t>appropriate.</a:t>
            </a:r>
          </a:p>
          <a:p>
            <a:pPr marL="0" indent="0">
              <a:lnSpc>
                <a:spcPct val="100000"/>
              </a:lnSpc>
              <a:spcBef>
                <a:spcPts val="0"/>
              </a:spcBef>
              <a:buNone/>
            </a:pPr>
            <a:endParaRPr lang="en-AU" sz="2400" b="1" dirty="0">
              <a:solidFill>
                <a:schemeClr val="bg2"/>
              </a:solidFill>
            </a:endParaRPr>
          </a:p>
          <a:p>
            <a:pPr marL="0" indent="0">
              <a:lnSpc>
                <a:spcPct val="100000"/>
              </a:lnSpc>
              <a:spcBef>
                <a:spcPts val="0"/>
              </a:spcBef>
              <a:buNone/>
            </a:pPr>
            <a:r>
              <a:rPr lang="en-AU" sz="2400" b="1" u="sng" dirty="0" smtClean="0">
                <a:solidFill>
                  <a:schemeClr val="bg2"/>
                </a:solidFill>
              </a:rPr>
              <a:t>Section 19 - Effect </a:t>
            </a:r>
            <a:r>
              <a:rPr lang="en-AU" sz="2400" b="1" u="sng" dirty="0">
                <a:solidFill>
                  <a:schemeClr val="bg2"/>
                </a:solidFill>
              </a:rPr>
              <a:t>of investigation by the </a:t>
            </a:r>
            <a:r>
              <a:rPr lang="en-AU" sz="2400" b="1" u="sng" dirty="0" smtClean="0">
                <a:solidFill>
                  <a:schemeClr val="bg2"/>
                </a:solidFill>
              </a:rPr>
              <a:t>Commission</a:t>
            </a:r>
          </a:p>
          <a:p>
            <a:pPr marL="0" indent="0">
              <a:lnSpc>
                <a:spcPct val="100000"/>
              </a:lnSpc>
              <a:spcBef>
                <a:spcPts val="0"/>
              </a:spcBef>
              <a:buNone/>
            </a:pPr>
            <a:endParaRPr lang="en-AU" sz="2400" b="1" dirty="0">
              <a:solidFill>
                <a:schemeClr val="bg2"/>
              </a:solidFill>
            </a:endParaRPr>
          </a:p>
          <a:p>
            <a:pPr marL="0" indent="0">
              <a:lnSpc>
                <a:spcPct val="100000"/>
              </a:lnSpc>
              <a:spcBef>
                <a:spcPts val="0"/>
              </a:spcBef>
              <a:buNone/>
            </a:pPr>
            <a:r>
              <a:rPr lang="en-AU" sz="2400" b="1" dirty="0" smtClean="0">
                <a:solidFill>
                  <a:schemeClr val="bg2"/>
                </a:solidFill>
              </a:rPr>
              <a:t>The </a:t>
            </a:r>
            <a:r>
              <a:rPr lang="en-AU" sz="2400" b="1" dirty="0">
                <a:solidFill>
                  <a:schemeClr val="bg2"/>
                </a:solidFill>
              </a:rPr>
              <a:t>result of any investigation under this Act by the Commission is not a bar </a:t>
            </a:r>
            <a:r>
              <a:rPr lang="en-AU" sz="2400" b="1" dirty="0" smtClean="0">
                <a:solidFill>
                  <a:schemeClr val="bg2"/>
                </a:solidFill>
              </a:rPr>
              <a:t>to proceedings </a:t>
            </a:r>
            <a:r>
              <a:rPr lang="en-AU" sz="2400" b="1" dirty="0">
                <a:solidFill>
                  <a:schemeClr val="bg2"/>
                </a:solidFill>
              </a:rPr>
              <a:t>in respect of the same conduct under any other written law</a:t>
            </a:r>
            <a:endParaRPr lang="en-US" sz="2400" b="1" dirty="0">
              <a:solidFill>
                <a:schemeClr val="bg2"/>
              </a:solidFill>
            </a:endParaRPr>
          </a:p>
        </p:txBody>
      </p:sp>
      <p:sp>
        <p:nvSpPr>
          <p:cNvPr id="8" name="Title 1"/>
          <p:cNvSpPr txBox="1">
            <a:spLocks/>
          </p:cNvSpPr>
          <p:nvPr/>
        </p:nvSpPr>
        <p:spPr>
          <a:xfrm>
            <a:off x="317500" y="6172914"/>
            <a:ext cx="6146800" cy="491752"/>
          </a:xfrm>
          <a:prstGeom prst="rect">
            <a:avLst/>
          </a:prstGeom>
          <a:solidFill>
            <a:schemeClr val="bg2"/>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News Gothic MT" charset="0"/>
                <a:ea typeface="News Gothic MT" charset="0"/>
                <a:cs typeface="News Gothic MT" charset="0"/>
              </a:defRPr>
            </a:lvl1pPr>
          </a:lstStyle>
          <a:p>
            <a:pPr>
              <a:tabLst>
                <a:tab pos="449263" algn="l"/>
              </a:tabLst>
            </a:pPr>
            <a:r>
              <a:rPr lang="en-US" sz="2000" b="1" dirty="0" smtClean="0">
                <a:solidFill>
                  <a:schemeClr val="accent5">
                    <a:lumMod val="75000"/>
                  </a:schemeClr>
                </a:solidFill>
                <a:effectLst>
                  <a:outerShdw blurRad="50800" dist="38100" dir="2700000" algn="tl" rotWithShape="0">
                    <a:prstClr val="black">
                      <a:alpha val="40000"/>
                    </a:prstClr>
                  </a:outerShdw>
                </a:effectLst>
              </a:rPr>
              <a:t>introduction: how?</a:t>
            </a:r>
            <a:endParaRPr lang="en-US" sz="2000" b="1" dirty="0">
              <a:solidFill>
                <a:schemeClr val="accent5">
                  <a:lumMod val="75000"/>
                </a:schemeClr>
              </a:solidFill>
              <a:effectLst>
                <a:outerShdw blurRad="50800" dist="38100" dir="2700000" algn="tl" rotWithShape="0">
                  <a:prstClr val="black">
                    <a:alpha val="40000"/>
                  </a:prstClr>
                </a:outerShdw>
              </a:effectLst>
            </a:endParaRPr>
          </a:p>
        </p:txBody>
      </p:sp>
    </p:spTree>
    <p:extLst>
      <p:ext uri="{BB962C8B-B14F-4D97-AF65-F5344CB8AC3E}">
        <p14:creationId xmlns:p14="http://schemas.microsoft.com/office/powerpoint/2010/main" val="184810116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accent5">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5268"/>
            <a:ext cx="12192000" cy="1325563"/>
          </a:xfrm>
          <a:solidFill>
            <a:schemeClr val="bg2"/>
          </a:solidFill>
        </p:spPr>
        <p:txBody>
          <a:bodyPr>
            <a:normAutofit/>
          </a:bodyPr>
          <a:lstStyle/>
          <a:p>
            <a:r>
              <a:rPr lang="en-US" sz="4000" b="1" dirty="0" smtClean="0">
                <a:solidFill>
                  <a:schemeClr val="accent5">
                    <a:lumMod val="75000"/>
                  </a:schemeClr>
                </a:solidFill>
                <a:effectLst>
                  <a:outerShdw blurRad="50800" dist="38100" dir="2700000" algn="tl" rotWithShape="0">
                    <a:prstClr val="black">
                      <a:alpha val="40000"/>
                    </a:prstClr>
                  </a:outerShdw>
                </a:effectLst>
              </a:rPr>
              <a:t>	Complaints</a:t>
            </a:r>
            <a:endParaRPr lang="en-US" sz="4000" b="1" dirty="0">
              <a:solidFill>
                <a:schemeClr val="accent5">
                  <a:lumMod val="75000"/>
                </a:schemeClr>
              </a:solidFill>
              <a:effectLst>
                <a:outerShdw blurRad="50800" dist="38100" dir="2700000" algn="tl" rotWithShape="0">
                  <a:prstClr val="black">
                    <a:alpha val="40000"/>
                  </a:prstClr>
                </a:outerShdw>
              </a:effectLst>
            </a:endParaRPr>
          </a:p>
        </p:txBody>
      </p:sp>
      <p:sp>
        <p:nvSpPr>
          <p:cNvPr id="5" name="Slide Number Placeholder 4"/>
          <p:cNvSpPr>
            <a:spLocks noGrp="1"/>
          </p:cNvSpPr>
          <p:nvPr>
            <p:ph type="sldNum" sz="quarter" idx="4294967295"/>
          </p:nvPr>
        </p:nvSpPr>
        <p:spPr>
          <a:xfrm>
            <a:off x="5305698" y="6299541"/>
            <a:ext cx="2743200" cy="365125"/>
          </a:xfrm>
          <a:prstGeom prst="rect">
            <a:avLst/>
          </a:prstGeom>
        </p:spPr>
        <p:txBody>
          <a:bodyPr/>
          <a:lstStyle/>
          <a:p>
            <a:fld id="{FEA0797A-A911-F347-A2E6-188D350A2CB8}" type="slidenum">
              <a:rPr lang="en-US" b="1" smtClean="0">
                <a:latin typeface="News Gothic MT" charset="0"/>
                <a:ea typeface="News Gothic MT" charset="0"/>
                <a:cs typeface="News Gothic MT" charset="0"/>
              </a:rPr>
              <a:t>15</a:t>
            </a:fld>
            <a:endParaRPr lang="en-US" b="1" dirty="0">
              <a:latin typeface="News Gothic MT" charset="0"/>
              <a:ea typeface="News Gothic MT" charset="0"/>
              <a:cs typeface="News Gothic MT" charset="0"/>
            </a:endParaRPr>
          </a:p>
        </p:txBody>
      </p:sp>
      <p:sp>
        <p:nvSpPr>
          <p:cNvPr id="9" name="Content Placeholder 8"/>
          <p:cNvSpPr>
            <a:spLocks noGrp="1"/>
          </p:cNvSpPr>
          <p:nvPr>
            <p:ph idx="1"/>
          </p:nvPr>
        </p:nvSpPr>
        <p:spPr>
          <a:xfrm>
            <a:off x="838199" y="1545407"/>
            <a:ext cx="11034713" cy="4428673"/>
          </a:xfrm>
        </p:spPr>
        <p:txBody>
          <a:bodyPr>
            <a:normAutofit/>
          </a:bodyPr>
          <a:lstStyle/>
          <a:p>
            <a:pPr marL="0" indent="0">
              <a:lnSpc>
                <a:spcPct val="100000"/>
              </a:lnSpc>
              <a:spcBef>
                <a:spcPts val="0"/>
              </a:spcBef>
              <a:buNone/>
            </a:pPr>
            <a:endParaRPr lang="en-US" sz="1800" dirty="0" smtClean="0">
              <a:solidFill>
                <a:schemeClr val="bg2"/>
              </a:solidFill>
            </a:endParaRPr>
          </a:p>
          <a:p>
            <a:pPr marL="0" indent="0">
              <a:lnSpc>
                <a:spcPct val="100000"/>
              </a:lnSpc>
              <a:spcBef>
                <a:spcPts val="0"/>
              </a:spcBef>
              <a:buNone/>
            </a:pPr>
            <a:r>
              <a:rPr lang="en-US" sz="1800" dirty="0" smtClean="0">
                <a:solidFill>
                  <a:schemeClr val="bg2"/>
                </a:solidFill>
              </a:rPr>
              <a:t>When should you lodge a complaint?</a:t>
            </a:r>
          </a:p>
          <a:p>
            <a:pPr marL="0" indent="0">
              <a:lnSpc>
                <a:spcPct val="100000"/>
              </a:lnSpc>
              <a:spcBef>
                <a:spcPts val="0"/>
              </a:spcBef>
              <a:buNone/>
            </a:pPr>
            <a:endParaRPr lang="en-US" sz="1800" dirty="0">
              <a:solidFill>
                <a:schemeClr val="bg2"/>
              </a:solidFill>
            </a:endParaRPr>
          </a:p>
          <a:p>
            <a:pPr marL="0" indent="0">
              <a:lnSpc>
                <a:spcPct val="100000"/>
              </a:lnSpc>
              <a:spcBef>
                <a:spcPts val="0"/>
              </a:spcBef>
              <a:buNone/>
            </a:pPr>
            <a:r>
              <a:rPr lang="en-US" sz="1800" dirty="0" smtClean="0">
                <a:solidFill>
                  <a:schemeClr val="bg2"/>
                </a:solidFill>
              </a:rPr>
              <a:t>Even if not required by a Legislation, you may feel a moral or ethical obligation to report something.  </a:t>
            </a:r>
            <a:endParaRPr lang="en-US" sz="1800" dirty="0">
              <a:solidFill>
                <a:schemeClr val="bg2"/>
              </a:solidFill>
            </a:endParaRPr>
          </a:p>
          <a:p>
            <a:pPr marL="0" indent="0">
              <a:lnSpc>
                <a:spcPct val="100000"/>
              </a:lnSpc>
              <a:spcBef>
                <a:spcPts val="0"/>
              </a:spcBef>
              <a:buNone/>
            </a:pPr>
            <a:endParaRPr lang="en-US" sz="1800" dirty="0" smtClean="0">
              <a:solidFill>
                <a:schemeClr val="bg2"/>
              </a:solidFill>
            </a:endParaRPr>
          </a:p>
          <a:p>
            <a:pPr marL="0" indent="0">
              <a:lnSpc>
                <a:spcPct val="100000"/>
              </a:lnSpc>
              <a:spcBef>
                <a:spcPts val="0"/>
              </a:spcBef>
              <a:buNone/>
            </a:pPr>
            <a:endParaRPr lang="en-US" sz="1800" dirty="0" smtClean="0">
              <a:solidFill>
                <a:schemeClr val="bg2"/>
              </a:solidFill>
            </a:endParaRPr>
          </a:p>
          <a:p>
            <a:pPr marL="0" indent="0">
              <a:lnSpc>
                <a:spcPct val="100000"/>
              </a:lnSpc>
              <a:spcBef>
                <a:spcPts val="0"/>
              </a:spcBef>
              <a:buNone/>
            </a:pPr>
            <a:r>
              <a:rPr lang="en-AU" sz="1800" b="1" i="1" dirty="0" smtClean="0">
                <a:solidFill>
                  <a:schemeClr val="bg2"/>
                </a:solidFill>
              </a:rPr>
              <a:t>Section 13 – Malicious complaints</a:t>
            </a:r>
          </a:p>
          <a:p>
            <a:pPr marL="0" indent="0">
              <a:lnSpc>
                <a:spcPct val="100000"/>
              </a:lnSpc>
              <a:spcBef>
                <a:spcPts val="0"/>
              </a:spcBef>
              <a:buNone/>
            </a:pPr>
            <a:endParaRPr lang="en-AU" sz="1800" dirty="0">
              <a:solidFill>
                <a:schemeClr val="bg2"/>
              </a:solidFill>
            </a:endParaRPr>
          </a:p>
          <a:p>
            <a:pPr marL="0" indent="0">
              <a:lnSpc>
                <a:spcPct val="100000"/>
              </a:lnSpc>
              <a:spcBef>
                <a:spcPts val="0"/>
              </a:spcBef>
              <a:buNone/>
            </a:pPr>
            <a:r>
              <a:rPr lang="en-AU" sz="1800" b="1" i="1" dirty="0">
                <a:solidFill>
                  <a:schemeClr val="bg2"/>
                </a:solidFill>
              </a:rPr>
              <a:t>13. Any person who makes a complaint which is malicious or is politically </a:t>
            </a:r>
            <a:r>
              <a:rPr lang="en-AU" sz="1800" b="1" i="1" dirty="0" smtClean="0">
                <a:solidFill>
                  <a:schemeClr val="bg2"/>
                </a:solidFill>
              </a:rPr>
              <a:t>motivated against </a:t>
            </a:r>
            <a:r>
              <a:rPr lang="en-AU" sz="1800" b="1" i="1" dirty="0">
                <a:solidFill>
                  <a:schemeClr val="bg2"/>
                </a:solidFill>
              </a:rPr>
              <a:t>the person the subject of the complaint or is made for the purpose of </a:t>
            </a:r>
            <a:r>
              <a:rPr lang="en-AU" sz="1800" b="1" i="1" dirty="0" smtClean="0">
                <a:solidFill>
                  <a:schemeClr val="bg2"/>
                </a:solidFill>
              </a:rPr>
              <a:t>discrediting or </a:t>
            </a:r>
            <a:r>
              <a:rPr lang="en-AU" sz="1800" b="1" i="1" dirty="0">
                <a:solidFill>
                  <a:schemeClr val="bg2"/>
                </a:solidFill>
              </a:rPr>
              <a:t>defaming, or causing reputational damage to, the person the subject of the </a:t>
            </a:r>
            <a:r>
              <a:rPr lang="en-AU" sz="1800" b="1" i="1" dirty="0" smtClean="0">
                <a:solidFill>
                  <a:schemeClr val="bg2"/>
                </a:solidFill>
              </a:rPr>
              <a:t>complaint commits </a:t>
            </a:r>
            <a:r>
              <a:rPr lang="en-AU" sz="1800" b="1" i="1" dirty="0">
                <a:solidFill>
                  <a:schemeClr val="bg2"/>
                </a:solidFill>
              </a:rPr>
              <a:t>an offence and is liable upon conviction to a fine not exceeding $10,000 or </a:t>
            </a:r>
            <a:r>
              <a:rPr lang="en-AU" sz="1800" b="1" i="1" dirty="0" smtClean="0">
                <a:solidFill>
                  <a:schemeClr val="bg2"/>
                </a:solidFill>
              </a:rPr>
              <a:t>to a </a:t>
            </a:r>
            <a:r>
              <a:rPr lang="en-AU" sz="1800" b="1" i="1" dirty="0">
                <a:solidFill>
                  <a:schemeClr val="bg2"/>
                </a:solidFill>
              </a:rPr>
              <a:t>term of imprisonment not exceeding 5 years, or to both.</a:t>
            </a:r>
            <a:endParaRPr lang="en-US" sz="1800" b="1" i="1" dirty="0" smtClean="0">
              <a:solidFill>
                <a:schemeClr val="bg2"/>
              </a:solidFill>
            </a:endParaRPr>
          </a:p>
        </p:txBody>
      </p:sp>
      <p:sp>
        <p:nvSpPr>
          <p:cNvPr id="10" name="Title 1"/>
          <p:cNvSpPr txBox="1">
            <a:spLocks/>
          </p:cNvSpPr>
          <p:nvPr/>
        </p:nvSpPr>
        <p:spPr>
          <a:xfrm>
            <a:off x="317500" y="6172914"/>
            <a:ext cx="6146800" cy="491752"/>
          </a:xfrm>
          <a:prstGeom prst="rect">
            <a:avLst/>
          </a:prstGeom>
          <a:solidFill>
            <a:schemeClr val="bg2"/>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News Gothic MT" charset="0"/>
                <a:ea typeface="News Gothic MT" charset="0"/>
                <a:cs typeface="News Gothic MT" charset="0"/>
              </a:defRPr>
            </a:lvl1pPr>
          </a:lstStyle>
          <a:p>
            <a:pPr>
              <a:tabLst>
                <a:tab pos="449263" algn="l"/>
              </a:tabLst>
            </a:pPr>
            <a:r>
              <a:rPr lang="en-US" sz="2000" b="1" dirty="0" smtClean="0">
                <a:solidFill>
                  <a:schemeClr val="accent5">
                    <a:lumMod val="75000"/>
                  </a:schemeClr>
                </a:solidFill>
                <a:effectLst>
                  <a:outerShdw blurRad="50800" dist="38100" dir="2700000" algn="tl" rotWithShape="0">
                    <a:prstClr val="black">
                      <a:alpha val="40000"/>
                    </a:prstClr>
                  </a:outerShdw>
                </a:effectLst>
              </a:rPr>
              <a:t>introduction: when?</a:t>
            </a:r>
            <a:endParaRPr lang="en-US" sz="2000" b="1" dirty="0">
              <a:solidFill>
                <a:schemeClr val="accent5">
                  <a:lumMod val="75000"/>
                </a:schemeClr>
              </a:solidFill>
              <a:effectLst>
                <a:outerShdw blurRad="50800" dist="38100" dir="2700000" algn="tl" rotWithShape="0">
                  <a:prstClr val="black">
                    <a:alpha val="40000"/>
                  </a:prstClr>
                </a:outerShdw>
              </a:effectLst>
            </a:endParaRPr>
          </a:p>
        </p:txBody>
      </p:sp>
      <p:pic>
        <p:nvPicPr>
          <p:cNvPr id="12" name="Content Placeholder 7"/>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336852" y="265925"/>
            <a:ext cx="5672585" cy="147339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01085576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accent5">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5268"/>
            <a:ext cx="12192000" cy="1325563"/>
          </a:xfrm>
          <a:solidFill>
            <a:schemeClr val="bg2"/>
          </a:solidFill>
        </p:spPr>
        <p:txBody>
          <a:bodyPr anchor="ctr">
            <a:noAutofit/>
          </a:bodyPr>
          <a:lstStyle/>
          <a:p>
            <a:pPr>
              <a:tabLst>
                <a:tab pos="449263" algn="l"/>
              </a:tabLst>
            </a:pPr>
            <a:r>
              <a:rPr lang="en-US" sz="4800" b="1" dirty="0" smtClean="0">
                <a:solidFill>
                  <a:schemeClr val="accent5">
                    <a:lumMod val="75000"/>
                  </a:schemeClr>
                </a:solidFill>
                <a:effectLst>
                  <a:outerShdw blurRad="50800" dist="38100" dir="2700000" algn="tl" rotWithShape="0">
                    <a:prstClr val="black">
                      <a:alpha val="40000"/>
                    </a:prstClr>
                  </a:outerShdw>
                </a:effectLst>
              </a:rPr>
              <a:t>	</a:t>
            </a:r>
            <a:r>
              <a:rPr lang="en-US" sz="4000" b="1" dirty="0" smtClean="0">
                <a:solidFill>
                  <a:schemeClr val="accent6">
                    <a:lumMod val="75000"/>
                  </a:schemeClr>
                </a:solidFill>
                <a:effectLst>
                  <a:outerShdw blurRad="50800" dist="38100" dir="2700000" algn="tl" rotWithShape="0">
                    <a:prstClr val="black">
                      <a:alpha val="40000"/>
                    </a:prstClr>
                  </a:outerShdw>
                </a:effectLst>
              </a:rPr>
              <a:t>conflicts of interest and </a:t>
            </a:r>
            <a:br>
              <a:rPr lang="en-US" sz="4000" b="1" dirty="0" smtClean="0">
                <a:solidFill>
                  <a:schemeClr val="accent6">
                    <a:lumMod val="75000"/>
                  </a:schemeClr>
                </a:solidFill>
                <a:effectLst>
                  <a:outerShdw blurRad="50800" dist="38100" dir="2700000" algn="tl" rotWithShape="0">
                    <a:prstClr val="black">
                      <a:alpha val="40000"/>
                    </a:prstClr>
                  </a:outerShdw>
                </a:effectLst>
              </a:rPr>
            </a:br>
            <a:r>
              <a:rPr lang="en-US" sz="4000" b="1" dirty="0">
                <a:solidFill>
                  <a:schemeClr val="accent6">
                    <a:lumMod val="75000"/>
                  </a:schemeClr>
                </a:solidFill>
                <a:effectLst>
                  <a:outerShdw blurRad="50800" dist="38100" dir="2700000" algn="tl" rotWithShape="0">
                    <a:prstClr val="black">
                      <a:alpha val="40000"/>
                    </a:prstClr>
                  </a:outerShdw>
                </a:effectLst>
              </a:rPr>
              <a:t>	</a:t>
            </a:r>
            <a:r>
              <a:rPr lang="en-US" sz="4000" b="1" dirty="0" smtClean="0">
                <a:solidFill>
                  <a:schemeClr val="accent6">
                    <a:lumMod val="75000"/>
                  </a:schemeClr>
                </a:solidFill>
                <a:effectLst>
                  <a:outerShdw blurRad="50800" dist="38100" dir="2700000" algn="tl" rotWithShape="0">
                    <a:prstClr val="black">
                      <a:alpha val="40000"/>
                    </a:prstClr>
                  </a:outerShdw>
                </a:effectLst>
              </a:rPr>
              <a:t>conflicts of commitment</a:t>
            </a:r>
            <a:endParaRPr lang="en-US" sz="4000" b="1" dirty="0">
              <a:solidFill>
                <a:schemeClr val="accent6">
                  <a:lumMod val="75000"/>
                </a:schemeClr>
              </a:solidFill>
              <a:effectLst>
                <a:outerShdw blurRad="50800" dist="38100" dir="2700000" algn="tl" rotWithShape="0">
                  <a:prstClr val="black">
                    <a:alpha val="40000"/>
                  </a:prstClr>
                </a:outerShdw>
              </a:effectLst>
            </a:endParaRPr>
          </a:p>
        </p:txBody>
      </p:sp>
      <p:sp>
        <p:nvSpPr>
          <p:cNvPr id="9" name="Content Placeholder 8"/>
          <p:cNvSpPr>
            <a:spLocks noGrp="1"/>
          </p:cNvSpPr>
          <p:nvPr>
            <p:ph idx="1"/>
          </p:nvPr>
        </p:nvSpPr>
        <p:spPr>
          <a:xfrm>
            <a:off x="838201" y="1545407"/>
            <a:ext cx="11034712" cy="4631556"/>
          </a:xfrm>
        </p:spPr>
        <p:txBody>
          <a:bodyPr>
            <a:noAutofit/>
          </a:bodyPr>
          <a:lstStyle/>
          <a:p>
            <a:pPr marL="0" indent="0">
              <a:lnSpc>
                <a:spcPct val="100000"/>
              </a:lnSpc>
              <a:spcBef>
                <a:spcPts val="0"/>
              </a:spcBef>
              <a:buNone/>
            </a:pPr>
            <a:r>
              <a:rPr lang="en-US" sz="1400" dirty="0">
                <a:solidFill>
                  <a:schemeClr val="bg2"/>
                </a:solidFill>
              </a:rPr>
              <a:t>If you, or a member of your immediate family, has (or could have) a personal or financial interest that affects independent judgment as it relates to </a:t>
            </a:r>
            <a:r>
              <a:rPr lang="en-US" sz="1400" dirty="0" smtClean="0">
                <a:solidFill>
                  <a:schemeClr val="bg2"/>
                </a:solidFill>
              </a:rPr>
              <a:t>Government or Statutory Body </a:t>
            </a:r>
            <a:r>
              <a:rPr lang="en-US" sz="1400" dirty="0">
                <a:solidFill>
                  <a:schemeClr val="bg2"/>
                </a:solidFill>
              </a:rPr>
              <a:t>duties OR it could result in personal gain or advancement at the expense of the </a:t>
            </a:r>
            <a:r>
              <a:rPr lang="en-US" sz="1400" dirty="0" smtClean="0">
                <a:solidFill>
                  <a:schemeClr val="bg2"/>
                </a:solidFill>
              </a:rPr>
              <a:t>Government or Statutory Body, </a:t>
            </a:r>
            <a:r>
              <a:rPr lang="en-US" sz="1400" dirty="0">
                <a:solidFill>
                  <a:schemeClr val="bg2"/>
                </a:solidFill>
              </a:rPr>
              <a:t>you may have a conflict of interest.  </a:t>
            </a:r>
            <a:r>
              <a:rPr lang="en-US" sz="1400" dirty="0" smtClean="0">
                <a:solidFill>
                  <a:schemeClr val="bg2"/>
                </a:solidFill>
              </a:rPr>
              <a:t>I</a:t>
            </a:r>
            <a:endParaRPr lang="is-IS" sz="1400" dirty="0">
              <a:solidFill>
                <a:schemeClr val="bg2"/>
              </a:solidFill>
            </a:endParaRPr>
          </a:p>
        </p:txBody>
      </p:sp>
      <p:sp>
        <p:nvSpPr>
          <p:cNvPr id="5" name="Slide Number Placeholder 4"/>
          <p:cNvSpPr>
            <a:spLocks noGrp="1"/>
          </p:cNvSpPr>
          <p:nvPr>
            <p:ph type="sldNum" sz="quarter" idx="4294967295"/>
          </p:nvPr>
        </p:nvSpPr>
        <p:spPr>
          <a:xfrm>
            <a:off x="9448800" y="6299200"/>
            <a:ext cx="2743200" cy="365125"/>
          </a:xfrm>
          <a:prstGeom prst="rect">
            <a:avLst/>
          </a:prstGeom>
        </p:spPr>
        <p:txBody>
          <a:bodyPr/>
          <a:lstStyle/>
          <a:p>
            <a:fld id="{FEA0797A-A911-F347-A2E6-188D350A2CB8}" type="slidenum">
              <a:rPr lang="en-US" b="1" smtClean="0">
                <a:latin typeface="News Gothic MT" charset="0"/>
                <a:ea typeface="News Gothic MT" charset="0"/>
                <a:cs typeface="News Gothic MT" charset="0"/>
              </a:rPr>
              <a:t>16</a:t>
            </a:fld>
            <a:endParaRPr lang="en-US" b="1" dirty="0">
              <a:latin typeface="News Gothic MT" charset="0"/>
              <a:ea typeface="News Gothic MT" charset="0"/>
              <a:cs typeface="News Gothic MT" charset="0"/>
            </a:endParaRPr>
          </a:p>
        </p:txBody>
      </p:sp>
      <p:sp>
        <p:nvSpPr>
          <p:cNvPr id="14" name="Content Placeholder 8"/>
          <p:cNvSpPr txBox="1">
            <a:spLocks/>
          </p:cNvSpPr>
          <p:nvPr/>
        </p:nvSpPr>
        <p:spPr>
          <a:xfrm>
            <a:off x="6677297" y="2496172"/>
            <a:ext cx="5369581" cy="3152463"/>
          </a:xfrm>
          <a:prstGeom prst="rect">
            <a:avLst/>
          </a:prstGeom>
          <a:solidFill>
            <a:schemeClr val="accent2">
              <a:lumMod val="75000"/>
            </a:schemeClr>
          </a:solidFill>
          <a:ln w="38100">
            <a:solidFill>
              <a:schemeClr val="bg2"/>
            </a:solidFill>
          </a:ln>
          <a:effectLst>
            <a:outerShdw blurRad="50800" dist="38100" dir="2700000" algn="tl" rotWithShape="0">
              <a:prstClr val="black">
                <a:alpha val="40000"/>
              </a:prstClr>
            </a:outerShdw>
          </a:effectLst>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News Gothic MT" charset="0"/>
                <a:ea typeface="News Gothic MT" charset="0"/>
                <a:cs typeface="News Gothic MT" charset="0"/>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News Gothic MT" charset="0"/>
                <a:ea typeface="News Gothic MT" charset="0"/>
                <a:cs typeface="News Gothic MT" charset="0"/>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News Gothic MT" charset="0"/>
                <a:ea typeface="News Gothic MT" charset="0"/>
                <a:cs typeface="News Gothic MT" charset="0"/>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News Gothic MT" charset="0"/>
                <a:ea typeface="News Gothic MT" charset="0"/>
                <a:cs typeface="News Gothic MT" charset="0"/>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News Gothic MT" charset="0"/>
                <a:ea typeface="News Gothic MT" charset="0"/>
                <a:cs typeface="News Gothic MT"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685800">
              <a:lnSpc>
                <a:spcPct val="120000"/>
              </a:lnSpc>
              <a:spcBef>
                <a:spcPts val="0"/>
              </a:spcBef>
              <a:spcAft>
                <a:spcPts val="600"/>
              </a:spcAft>
              <a:buNone/>
            </a:pPr>
            <a:r>
              <a:rPr lang="en-US" sz="1400" b="1" dirty="0">
                <a:solidFill>
                  <a:schemeClr val="bg2"/>
                </a:solidFill>
              </a:rPr>
              <a:t>Special Cases: </a:t>
            </a:r>
            <a:r>
              <a:rPr lang="en-US" sz="1400" b="1" i="1" dirty="0">
                <a:solidFill>
                  <a:schemeClr val="bg2"/>
                </a:solidFill>
              </a:rPr>
              <a:t>Gifts and Gratuities</a:t>
            </a:r>
          </a:p>
          <a:p>
            <a:pPr marL="458788" indent="0">
              <a:lnSpc>
                <a:spcPct val="120000"/>
              </a:lnSpc>
              <a:spcBef>
                <a:spcPts val="0"/>
              </a:spcBef>
              <a:spcAft>
                <a:spcPts val="600"/>
              </a:spcAft>
              <a:buNone/>
            </a:pPr>
            <a:r>
              <a:rPr lang="en-US" sz="1400" dirty="0">
                <a:solidFill>
                  <a:schemeClr val="bg2"/>
                </a:solidFill>
              </a:rPr>
              <a:t>While all </a:t>
            </a:r>
            <a:r>
              <a:rPr lang="en-US" sz="1400" dirty="0" smtClean="0">
                <a:solidFill>
                  <a:schemeClr val="bg2"/>
                </a:solidFill>
              </a:rPr>
              <a:t>Public Official/ personnel </a:t>
            </a:r>
            <a:r>
              <a:rPr lang="en-US" sz="1400" dirty="0">
                <a:solidFill>
                  <a:schemeClr val="bg2"/>
                </a:solidFill>
              </a:rPr>
              <a:t>are subject to conflicts of interest, only </a:t>
            </a:r>
            <a:r>
              <a:rPr lang="en-US" sz="1400" dirty="0" smtClean="0">
                <a:solidFill>
                  <a:schemeClr val="bg2"/>
                </a:solidFill>
              </a:rPr>
              <a:t>Government or Statutory Body </a:t>
            </a:r>
            <a:r>
              <a:rPr lang="en-US" sz="1400" dirty="0">
                <a:solidFill>
                  <a:schemeClr val="bg2"/>
                </a:solidFill>
              </a:rPr>
              <a:t>officials who have authority and responsibility with respect to specific commercial contracts, such as those with service or product vendors, are required to comply with the gift and gratuity provision. </a:t>
            </a:r>
            <a:r>
              <a:rPr lang="en-US" sz="1400" dirty="0" smtClean="0">
                <a:solidFill>
                  <a:schemeClr val="bg2"/>
                </a:solidFill>
              </a:rPr>
              <a:t>Government or Statutory Body </a:t>
            </a:r>
            <a:r>
              <a:rPr lang="en-US" sz="1400" dirty="0">
                <a:solidFill>
                  <a:schemeClr val="bg2"/>
                </a:solidFill>
              </a:rPr>
              <a:t>officials are prohibited from giving, offering, asking for, or accepting for personal use, any gift or gratuity from that vendor.</a:t>
            </a:r>
          </a:p>
          <a:p>
            <a:pPr marL="685800">
              <a:lnSpc>
                <a:spcPct val="120000"/>
              </a:lnSpc>
              <a:spcBef>
                <a:spcPts val="0"/>
              </a:spcBef>
              <a:spcAft>
                <a:spcPts val="600"/>
              </a:spcAft>
              <a:buNone/>
            </a:pPr>
            <a:endParaRPr lang="en-US" sz="1400" b="1" dirty="0">
              <a:solidFill>
                <a:schemeClr val="bg2"/>
              </a:solidFill>
            </a:endParaRPr>
          </a:p>
        </p:txBody>
      </p:sp>
      <p:sp>
        <p:nvSpPr>
          <p:cNvPr id="10" name="Content Placeholder 8"/>
          <p:cNvSpPr txBox="1">
            <a:spLocks/>
          </p:cNvSpPr>
          <p:nvPr/>
        </p:nvSpPr>
        <p:spPr>
          <a:xfrm>
            <a:off x="466585" y="2486335"/>
            <a:ext cx="5848629" cy="3162299"/>
          </a:xfrm>
          <a:prstGeom prst="rect">
            <a:avLst/>
          </a:prstGeom>
          <a:solidFill>
            <a:schemeClr val="tx2"/>
          </a:solidFill>
          <a:ln w="38100">
            <a:solidFill>
              <a:schemeClr val="bg2"/>
            </a:solidFill>
          </a:ln>
          <a:effectLst>
            <a:outerShdw blurRad="50800" dist="38100" dir="2700000" algn="tl" rotWithShape="0">
              <a:prstClr val="black">
                <a:alpha val="40000"/>
              </a:prstClr>
            </a:outerShdw>
          </a:effectLst>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News Gothic MT" charset="0"/>
                <a:ea typeface="News Gothic MT" charset="0"/>
                <a:cs typeface="News Gothic MT" charset="0"/>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News Gothic MT" charset="0"/>
                <a:ea typeface="News Gothic MT" charset="0"/>
                <a:cs typeface="News Gothic MT" charset="0"/>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News Gothic MT" charset="0"/>
                <a:ea typeface="News Gothic MT" charset="0"/>
                <a:cs typeface="News Gothic MT" charset="0"/>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News Gothic MT" charset="0"/>
                <a:ea typeface="News Gothic MT" charset="0"/>
                <a:cs typeface="News Gothic MT" charset="0"/>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News Gothic MT" charset="0"/>
                <a:ea typeface="News Gothic MT" charset="0"/>
                <a:cs typeface="News Gothic MT"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nSpc>
                <a:spcPct val="120000"/>
              </a:lnSpc>
              <a:spcBef>
                <a:spcPts val="0"/>
              </a:spcBef>
              <a:spcAft>
                <a:spcPts val="600"/>
              </a:spcAft>
              <a:buFont typeface="Arial"/>
              <a:buNone/>
            </a:pPr>
            <a:r>
              <a:rPr lang="en-US" sz="1400" b="1" dirty="0" smtClean="0">
                <a:solidFill>
                  <a:schemeClr val="bg2"/>
                </a:solidFill>
              </a:rPr>
              <a:t>WHAT IS A CONFLICT?</a:t>
            </a:r>
          </a:p>
          <a:p>
            <a:pPr marL="0" indent="0">
              <a:lnSpc>
                <a:spcPct val="120000"/>
              </a:lnSpc>
              <a:spcBef>
                <a:spcPts val="0"/>
              </a:spcBef>
              <a:spcAft>
                <a:spcPts val="600"/>
              </a:spcAft>
              <a:buNone/>
            </a:pPr>
            <a:r>
              <a:rPr lang="en-US" sz="1400" dirty="0">
                <a:solidFill>
                  <a:schemeClr val="bg2"/>
                </a:solidFill>
              </a:rPr>
              <a:t>A conflict of interest is an activity that compromises or appears to compromise an employee’s judgement in performing the employee’s job duties.</a:t>
            </a:r>
          </a:p>
          <a:p>
            <a:pPr marL="0" indent="0">
              <a:lnSpc>
                <a:spcPct val="120000"/>
              </a:lnSpc>
              <a:spcBef>
                <a:spcPts val="0"/>
              </a:spcBef>
              <a:spcAft>
                <a:spcPts val="600"/>
              </a:spcAft>
              <a:buNone/>
            </a:pPr>
            <a:r>
              <a:rPr lang="en-US" sz="1400" b="1" dirty="0" smtClean="0">
                <a:solidFill>
                  <a:schemeClr val="bg2"/>
                </a:solidFill>
              </a:rPr>
              <a:t>WHAT SHOULD I DO IF I THINK I HAVE A CONFLICT?</a:t>
            </a:r>
            <a:endParaRPr lang="en-US" sz="1400" b="1" dirty="0">
              <a:solidFill>
                <a:schemeClr val="bg2"/>
              </a:solidFill>
            </a:endParaRPr>
          </a:p>
          <a:p>
            <a:pPr marL="0" indent="0">
              <a:lnSpc>
                <a:spcPct val="120000"/>
              </a:lnSpc>
              <a:spcBef>
                <a:spcPts val="0"/>
              </a:spcBef>
              <a:spcAft>
                <a:spcPts val="600"/>
              </a:spcAft>
              <a:buNone/>
            </a:pPr>
            <a:r>
              <a:rPr lang="en-US" sz="1400" dirty="0">
                <a:solidFill>
                  <a:schemeClr val="bg2"/>
                </a:solidFill>
              </a:rPr>
              <a:t>If you are unsure of whether an activity poses a conflict, it is best to err on the side of over disclosure and report </a:t>
            </a:r>
            <a:r>
              <a:rPr lang="en-US" sz="1400" dirty="0" smtClean="0">
                <a:solidFill>
                  <a:schemeClr val="bg2"/>
                </a:solidFill>
              </a:rPr>
              <a:t>it. The Companies Act requires Directors of Companies to disclose potential </a:t>
            </a:r>
            <a:r>
              <a:rPr lang="en-US" sz="1400" dirty="0">
                <a:solidFill>
                  <a:schemeClr val="bg2"/>
                </a:solidFill>
              </a:rPr>
              <a:t>conflicts.</a:t>
            </a:r>
          </a:p>
        </p:txBody>
      </p:sp>
      <p:sp>
        <p:nvSpPr>
          <p:cNvPr id="15" name="Title 1"/>
          <p:cNvSpPr txBox="1">
            <a:spLocks/>
          </p:cNvSpPr>
          <p:nvPr/>
        </p:nvSpPr>
        <p:spPr>
          <a:xfrm>
            <a:off x="317500" y="6172914"/>
            <a:ext cx="6146800" cy="491752"/>
          </a:xfrm>
          <a:prstGeom prst="rect">
            <a:avLst/>
          </a:prstGeom>
          <a:solidFill>
            <a:schemeClr val="bg2"/>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News Gothic MT" charset="0"/>
                <a:ea typeface="News Gothic MT" charset="0"/>
                <a:cs typeface="News Gothic MT" charset="0"/>
              </a:defRPr>
            </a:lvl1pPr>
          </a:lstStyle>
          <a:p>
            <a:pPr>
              <a:tabLst>
                <a:tab pos="449263" algn="l"/>
              </a:tabLst>
            </a:pPr>
            <a:r>
              <a:rPr lang="en-US" sz="2000" b="1" dirty="0" smtClean="0">
                <a:solidFill>
                  <a:schemeClr val="accent6">
                    <a:lumMod val="75000"/>
                  </a:schemeClr>
                </a:solidFill>
                <a:effectLst>
                  <a:outerShdw blurRad="50800" dist="38100" dir="2700000" algn="tl" rotWithShape="0">
                    <a:prstClr val="black">
                      <a:alpha val="40000"/>
                    </a:prstClr>
                  </a:outerShdw>
                </a:effectLst>
              </a:rPr>
              <a:t>fiscal compliance &amp; asset management</a:t>
            </a:r>
            <a:endParaRPr lang="en-US" sz="2000" b="1" dirty="0">
              <a:solidFill>
                <a:schemeClr val="accent6">
                  <a:lumMod val="75000"/>
                </a:schemeClr>
              </a:solidFill>
              <a:effectLst>
                <a:outerShdw blurRad="50800" dist="38100" dir="2700000" algn="tl" rotWithShape="0">
                  <a:prstClr val="black">
                    <a:alpha val="40000"/>
                  </a:prstClr>
                </a:outerShdw>
              </a:effectLst>
            </a:endParaRPr>
          </a:p>
        </p:txBody>
      </p:sp>
      <p:pic>
        <p:nvPicPr>
          <p:cNvPr id="11" name="Picture 10"/>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6677298" y="151450"/>
            <a:ext cx="5369581" cy="134239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937057853"/>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5">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5268"/>
            <a:ext cx="12192000" cy="1325563"/>
          </a:xfrm>
          <a:solidFill>
            <a:schemeClr val="bg2"/>
          </a:solidFill>
        </p:spPr>
        <p:txBody>
          <a:bodyPr anchor="ctr">
            <a:noAutofit/>
          </a:bodyPr>
          <a:lstStyle/>
          <a:p>
            <a:pPr>
              <a:tabLst>
                <a:tab pos="449263" algn="l"/>
              </a:tabLst>
            </a:pPr>
            <a:r>
              <a:rPr lang="en-US" sz="4800" b="1" dirty="0" smtClean="0">
                <a:solidFill>
                  <a:schemeClr val="accent5">
                    <a:lumMod val="75000"/>
                  </a:schemeClr>
                </a:solidFill>
                <a:effectLst>
                  <a:outerShdw blurRad="50800" dist="38100" dir="2700000" algn="tl" rotWithShape="0">
                    <a:prstClr val="black">
                      <a:alpha val="40000"/>
                    </a:prstClr>
                  </a:outerShdw>
                </a:effectLst>
              </a:rPr>
              <a:t>	</a:t>
            </a:r>
            <a:r>
              <a:rPr lang="en-US" sz="4000" b="1" dirty="0" smtClean="0">
                <a:solidFill>
                  <a:schemeClr val="accent6">
                    <a:lumMod val="75000"/>
                  </a:schemeClr>
                </a:solidFill>
                <a:effectLst>
                  <a:outerShdw blurRad="50800" dist="38100" dir="2700000" algn="tl" rotWithShape="0">
                    <a:prstClr val="black">
                      <a:alpha val="40000"/>
                    </a:prstClr>
                  </a:outerShdw>
                </a:effectLst>
              </a:rPr>
              <a:t>conflicts of interest and </a:t>
            </a:r>
            <a:br>
              <a:rPr lang="en-US" sz="4000" b="1" dirty="0" smtClean="0">
                <a:solidFill>
                  <a:schemeClr val="accent6">
                    <a:lumMod val="75000"/>
                  </a:schemeClr>
                </a:solidFill>
                <a:effectLst>
                  <a:outerShdw blurRad="50800" dist="38100" dir="2700000" algn="tl" rotWithShape="0">
                    <a:prstClr val="black">
                      <a:alpha val="40000"/>
                    </a:prstClr>
                  </a:outerShdw>
                </a:effectLst>
              </a:rPr>
            </a:br>
            <a:r>
              <a:rPr lang="en-US" sz="4000" b="1" dirty="0">
                <a:solidFill>
                  <a:schemeClr val="accent6">
                    <a:lumMod val="75000"/>
                  </a:schemeClr>
                </a:solidFill>
                <a:effectLst>
                  <a:outerShdw blurRad="50800" dist="38100" dir="2700000" algn="tl" rotWithShape="0">
                    <a:prstClr val="black">
                      <a:alpha val="40000"/>
                    </a:prstClr>
                  </a:outerShdw>
                </a:effectLst>
              </a:rPr>
              <a:t>	</a:t>
            </a:r>
            <a:r>
              <a:rPr lang="en-US" sz="4000" b="1" dirty="0" smtClean="0">
                <a:solidFill>
                  <a:schemeClr val="accent6">
                    <a:lumMod val="75000"/>
                  </a:schemeClr>
                </a:solidFill>
                <a:effectLst>
                  <a:outerShdw blurRad="50800" dist="38100" dir="2700000" algn="tl" rotWithShape="0">
                    <a:prstClr val="black">
                      <a:alpha val="40000"/>
                    </a:prstClr>
                  </a:outerShdw>
                </a:effectLst>
              </a:rPr>
              <a:t>conflicts of commitment</a:t>
            </a:r>
            <a:endParaRPr lang="en-US" sz="4000" b="1" dirty="0">
              <a:solidFill>
                <a:schemeClr val="accent6">
                  <a:lumMod val="75000"/>
                </a:schemeClr>
              </a:solidFill>
              <a:effectLst>
                <a:outerShdw blurRad="50800" dist="38100" dir="2700000" algn="tl" rotWithShape="0">
                  <a:prstClr val="black">
                    <a:alpha val="40000"/>
                  </a:prstClr>
                </a:outerShdw>
              </a:effectLst>
            </a:endParaRPr>
          </a:p>
        </p:txBody>
      </p:sp>
      <p:sp>
        <p:nvSpPr>
          <p:cNvPr id="9" name="Content Placeholder 8"/>
          <p:cNvSpPr>
            <a:spLocks noGrp="1"/>
          </p:cNvSpPr>
          <p:nvPr>
            <p:ph idx="1"/>
          </p:nvPr>
        </p:nvSpPr>
        <p:spPr>
          <a:xfrm>
            <a:off x="838201" y="1545407"/>
            <a:ext cx="11034712" cy="4631556"/>
          </a:xfrm>
        </p:spPr>
        <p:txBody>
          <a:bodyPr>
            <a:noAutofit/>
          </a:bodyPr>
          <a:lstStyle/>
          <a:p>
            <a:pPr>
              <a:lnSpc>
                <a:spcPct val="100000"/>
              </a:lnSpc>
              <a:spcBef>
                <a:spcPts val="0"/>
              </a:spcBef>
            </a:pPr>
            <a:endParaRPr lang="en-US" sz="1400" dirty="0">
              <a:solidFill>
                <a:schemeClr val="bg2"/>
              </a:solidFill>
            </a:endParaRPr>
          </a:p>
          <a:p>
            <a:pPr marL="0" indent="0">
              <a:lnSpc>
                <a:spcPct val="100000"/>
              </a:lnSpc>
              <a:spcBef>
                <a:spcPts val="0"/>
              </a:spcBef>
              <a:buNone/>
            </a:pPr>
            <a:endParaRPr lang="is-IS" sz="1400" smtClean="0">
              <a:solidFill>
                <a:schemeClr val="bg2"/>
              </a:solidFill>
            </a:endParaRPr>
          </a:p>
          <a:p>
            <a:pPr>
              <a:lnSpc>
                <a:spcPct val="100000"/>
              </a:lnSpc>
              <a:spcBef>
                <a:spcPts val="0"/>
              </a:spcBef>
            </a:pPr>
            <a:endParaRPr lang="en-US" sz="1400" dirty="0" smtClean="0">
              <a:solidFill>
                <a:schemeClr val="bg2"/>
              </a:solidFill>
            </a:endParaRPr>
          </a:p>
        </p:txBody>
      </p:sp>
      <p:sp>
        <p:nvSpPr>
          <p:cNvPr id="5" name="Slide Number Placeholder 4"/>
          <p:cNvSpPr>
            <a:spLocks noGrp="1"/>
          </p:cNvSpPr>
          <p:nvPr>
            <p:ph type="sldNum" sz="quarter" idx="4294967295"/>
          </p:nvPr>
        </p:nvSpPr>
        <p:spPr>
          <a:xfrm>
            <a:off x="9448800" y="6299200"/>
            <a:ext cx="2743200" cy="365125"/>
          </a:xfrm>
          <a:prstGeom prst="rect">
            <a:avLst/>
          </a:prstGeom>
        </p:spPr>
        <p:txBody>
          <a:bodyPr/>
          <a:lstStyle/>
          <a:p>
            <a:fld id="{FEA0797A-A911-F347-A2E6-188D350A2CB8}" type="slidenum">
              <a:rPr lang="en-US" b="1" smtClean="0">
                <a:latin typeface="News Gothic MT" charset="0"/>
                <a:ea typeface="News Gothic MT" charset="0"/>
                <a:cs typeface="News Gothic MT" charset="0"/>
              </a:rPr>
              <a:t>17</a:t>
            </a:fld>
            <a:endParaRPr lang="en-US" b="1" dirty="0">
              <a:latin typeface="News Gothic MT" charset="0"/>
              <a:ea typeface="News Gothic MT" charset="0"/>
              <a:cs typeface="News Gothic MT" charset="0"/>
            </a:endParaRPr>
          </a:p>
        </p:txBody>
      </p:sp>
      <p:sp>
        <p:nvSpPr>
          <p:cNvPr id="10" name="Content Placeholder 8"/>
          <p:cNvSpPr txBox="1">
            <a:spLocks/>
          </p:cNvSpPr>
          <p:nvPr/>
        </p:nvSpPr>
        <p:spPr>
          <a:xfrm>
            <a:off x="227285" y="1823728"/>
            <a:ext cx="8764680" cy="4215122"/>
          </a:xfrm>
          <a:prstGeom prst="rect">
            <a:avLst/>
          </a:prstGeom>
          <a:solidFill>
            <a:schemeClr val="accent3">
              <a:lumMod val="75000"/>
            </a:schemeClr>
          </a:solidFill>
          <a:ln w="38100">
            <a:solidFill>
              <a:schemeClr val="bg2"/>
            </a:solidFill>
          </a:ln>
          <a:effectLst>
            <a:outerShdw blurRad="50800" dist="38100" dir="2700000" algn="tl" rotWithShape="0">
              <a:prstClr val="black">
                <a:alpha val="40000"/>
              </a:prstClr>
            </a:outerShdw>
          </a:effectLst>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News Gothic MT" charset="0"/>
                <a:ea typeface="News Gothic MT" charset="0"/>
                <a:cs typeface="News Gothic MT" charset="0"/>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News Gothic MT" charset="0"/>
                <a:ea typeface="News Gothic MT" charset="0"/>
                <a:cs typeface="News Gothic MT" charset="0"/>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News Gothic MT" charset="0"/>
                <a:ea typeface="News Gothic MT" charset="0"/>
                <a:cs typeface="News Gothic MT" charset="0"/>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News Gothic MT" charset="0"/>
                <a:ea typeface="News Gothic MT" charset="0"/>
                <a:cs typeface="News Gothic MT" charset="0"/>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News Gothic MT" charset="0"/>
                <a:ea typeface="News Gothic MT" charset="0"/>
                <a:cs typeface="News Gothic MT"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nSpc>
                <a:spcPct val="120000"/>
              </a:lnSpc>
              <a:spcBef>
                <a:spcPts val="0"/>
              </a:spcBef>
              <a:spcAft>
                <a:spcPts val="600"/>
              </a:spcAft>
              <a:buFont typeface="Arial"/>
              <a:buNone/>
            </a:pPr>
            <a:r>
              <a:rPr lang="en-US" sz="1600" b="1" dirty="0" smtClean="0">
                <a:solidFill>
                  <a:schemeClr val="bg2"/>
                </a:solidFill>
              </a:rPr>
              <a:t>Examples of potential general conflicts:</a:t>
            </a:r>
          </a:p>
          <a:p>
            <a:pPr>
              <a:lnSpc>
                <a:spcPct val="110000"/>
              </a:lnSpc>
              <a:spcBef>
                <a:spcPts val="0"/>
              </a:spcBef>
              <a:spcAft>
                <a:spcPts val="600"/>
              </a:spcAft>
            </a:pPr>
            <a:r>
              <a:rPr lang="en-US" sz="1400" i="1" dirty="0" smtClean="0">
                <a:solidFill>
                  <a:schemeClr val="bg2"/>
                </a:solidFill>
              </a:rPr>
              <a:t>You hire your uncle for a job in your department even though he doesn’t have the required experience.</a:t>
            </a:r>
          </a:p>
          <a:p>
            <a:pPr>
              <a:lnSpc>
                <a:spcPct val="110000"/>
              </a:lnSpc>
              <a:spcBef>
                <a:spcPts val="0"/>
              </a:spcBef>
              <a:spcAft>
                <a:spcPts val="600"/>
              </a:spcAft>
            </a:pPr>
            <a:r>
              <a:rPr lang="en-US" sz="1400" i="1" dirty="0" smtClean="0">
                <a:solidFill>
                  <a:schemeClr val="bg2"/>
                </a:solidFill>
              </a:rPr>
              <a:t>You enter into a contract with your daughter’s company that is valued more than what the contract is worth.</a:t>
            </a:r>
          </a:p>
          <a:p>
            <a:pPr>
              <a:lnSpc>
                <a:spcPct val="110000"/>
              </a:lnSpc>
              <a:spcBef>
                <a:spcPts val="0"/>
              </a:spcBef>
              <a:spcAft>
                <a:spcPts val="600"/>
              </a:spcAft>
            </a:pPr>
            <a:r>
              <a:rPr lang="en-US" sz="1400" i="1" dirty="0" smtClean="0">
                <a:solidFill>
                  <a:schemeClr val="bg2"/>
                </a:solidFill>
              </a:rPr>
              <a:t>You are looking for a vendor and get three quotes from different companies.  One of the vendors approaches you and offers you $500 cash if you choose them.  You take the money and choose this vendor.</a:t>
            </a:r>
          </a:p>
          <a:p>
            <a:pPr>
              <a:lnSpc>
                <a:spcPct val="110000"/>
              </a:lnSpc>
              <a:spcBef>
                <a:spcPts val="0"/>
              </a:spcBef>
              <a:spcAft>
                <a:spcPts val="600"/>
              </a:spcAft>
            </a:pPr>
            <a:r>
              <a:rPr lang="en-US" sz="1400" i="1" dirty="0" smtClean="0">
                <a:solidFill>
                  <a:schemeClr val="bg2"/>
                </a:solidFill>
              </a:rPr>
              <a:t>You have a employee in your department who hears that you need someone to help you with yardwork at your house.  </a:t>
            </a:r>
            <a:r>
              <a:rPr lang="en-US" sz="1400" i="1" dirty="0" err="1" smtClean="0">
                <a:solidFill>
                  <a:schemeClr val="bg2"/>
                </a:solidFill>
              </a:rPr>
              <a:t>He/She</a:t>
            </a:r>
            <a:r>
              <a:rPr lang="en-US" sz="1400" i="1" dirty="0" smtClean="0">
                <a:solidFill>
                  <a:schemeClr val="bg2"/>
                </a:solidFill>
              </a:rPr>
              <a:t> approaches you and offers to do this work.  You submit extra time through the Government or Statutory Body payroll for hours worked doing yardwork at your house.</a:t>
            </a:r>
          </a:p>
          <a:p>
            <a:pPr>
              <a:lnSpc>
                <a:spcPct val="110000"/>
              </a:lnSpc>
              <a:spcBef>
                <a:spcPts val="0"/>
              </a:spcBef>
              <a:spcAft>
                <a:spcPts val="600"/>
              </a:spcAft>
            </a:pPr>
            <a:r>
              <a:rPr lang="en-US" sz="1400" i="1" dirty="0" smtClean="0">
                <a:solidFill>
                  <a:schemeClr val="bg2"/>
                </a:solidFill>
              </a:rPr>
              <a:t>You have developed a personal relationship with someone in your department.  You allow that person to take extra days off without submitting sick, vacation or personal hours.</a:t>
            </a:r>
          </a:p>
          <a:p>
            <a:pPr>
              <a:lnSpc>
                <a:spcPct val="110000"/>
              </a:lnSpc>
              <a:spcBef>
                <a:spcPts val="0"/>
              </a:spcBef>
              <a:spcAft>
                <a:spcPts val="600"/>
              </a:spcAft>
            </a:pPr>
            <a:r>
              <a:rPr lang="en-US" sz="1400" i="1" dirty="0" smtClean="0">
                <a:solidFill>
                  <a:schemeClr val="bg2"/>
                </a:solidFill>
              </a:rPr>
              <a:t>You take on a side job that interferes with your Public Officials job.  You cancel classes and prioritize the side job but continue to get paid through Public Officials as though you are carrying the required course load.</a:t>
            </a:r>
          </a:p>
        </p:txBody>
      </p:sp>
      <p:sp>
        <p:nvSpPr>
          <p:cNvPr id="13" name="Content Placeholder 8"/>
          <p:cNvSpPr txBox="1">
            <a:spLocks/>
          </p:cNvSpPr>
          <p:nvPr/>
        </p:nvSpPr>
        <p:spPr>
          <a:xfrm>
            <a:off x="9108361" y="1948582"/>
            <a:ext cx="2880948" cy="3773790"/>
          </a:xfrm>
          <a:prstGeom prst="rect">
            <a:avLst/>
          </a:prstGeom>
          <a:solidFill>
            <a:schemeClr val="accent5">
              <a:lumMod val="75000"/>
            </a:schemeClr>
          </a:solidFill>
          <a:ln w="38100">
            <a:solidFill>
              <a:schemeClr val="bg2"/>
            </a:solidFill>
          </a:ln>
          <a:effectLst>
            <a:outerShdw blurRad="50800" dist="38100" dir="2700000" algn="tl" rotWithShape="0">
              <a:prstClr val="black">
                <a:alpha val="40000"/>
              </a:prstClr>
            </a:outerShdw>
          </a:effectLst>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News Gothic MT" charset="0"/>
                <a:ea typeface="News Gothic MT" charset="0"/>
                <a:cs typeface="News Gothic MT" charset="0"/>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News Gothic MT" charset="0"/>
                <a:ea typeface="News Gothic MT" charset="0"/>
                <a:cs typeface="News Gothic MT" charset="0"/>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News Gothic MT" charset="0"/>
                <a:ea typeface="News Gothic MT" charset="0"/>
                <a:cs typeface="News Gothic MT" charset="0"/>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News Gothic MT" charset="0"/>
                <a:ea typeface="News Gothic MT" charset="0"/>
                <a:cs typeface="News Gothic MT" charset="0"/>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News Gothic MT" charset="0"/>
                <a:ea typeface="News Gothic MT" charset="0"/>
                <a:cs typeface="News Gothic MT"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20000"/>
              </a:lnSpc>
              <a:spcBef>
                <a:spcPts val="0"/>
              </a:spcBef>
              <a:buFont typeface="Arial"/>
              <a:buNone/>
            </a:pPr>
            <a:r>
              <a:rPr lang="en-US" sz="1400" b="1" dirty="0" smtClean="0">
                <a:solidFill>
                  <a:schemeClr val="bg2"/>
                </a:solidFill>
              </a:rPr>
              <a:t>Examples of potential financial conflicts:</a:t>
            </a:r>
          </a:p>
          <a:p>
            <a:pPr>
              <a:lnSpc>
                <a:spcPct val="120000"/>
              </a:lnSpc>
              <a:spcBef>
                <a:spcPts val="0"/>
              </a:spcBef>
            </a:pPr>
            <a:r>
              <a:rPr lang="en-US" sz="1400" i="1" dirty="0" smtClean="0">
                <a:solidFill>
                  <a:schemeClr val="bg2"/>
                </a:solidFill>
              </a:rPr>
              <a:t>You have an ownership interest in a company.  You purchase equipment and supplies from your own company without doing any sort of comparative analysis of more cost-effective options.</a:t>
            </a:r>
          </a:p>
          <a:p>
            <a:pPr>
              <a:lnSpc>
                <a:spcPct val="120000"/>
              </a:lnSpc>
              <a:spcBef>
                <a:spcPts val="0"/>
              </a:spcBef>
            </a:pPr>
            <a:r>
              <a:rPr lang="en-US" sz="1400" i="1" dirty="0" smtClean="0">
                <a:solidFill>
                  <a:schemeClr val="bg2"/>
                </a:solidFill>
              </a:rPr>
              <a:t>You provide consulting services to an organization that also sponsors your business.</a:t>
            </a:r>
          </a:p>
        </p:txBody>
      </p:sp>
      <p:sp>
        <p:nvSpPr>
          <p:cNvPr id="14" name="Title 1"/>
          <p:cNvSpPr txBox="1">
            <a:spLocks/>
          </p:cNvSpPr>
          <p:nvPr/>
        </p:nvSpPr>
        <p:spPr>
          <a:xfrm>
            <a:off x="317500" y="6172914"/>
            <a:ext cx="6146800" cy="491752"/>
          </a:xfrm>
          <a:prstGeom prst="rect">
            <a:avLst/>
          </a:prstGeom>
          <a:solidFill>
            <a:schemeClr val="bg2"/>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News Gothic MT" charset="0"/>
                <a:ea typeface="News Gothic MT" charset="0"/>
                <a:cs typeface="News Gothic MT" charset="0"/>
              </a:defRPr>
            </a:lvl1pPr>
          </a:lstStyle>
          <a:p>
            <a:pPr>
              <a:tabLst>
                <a:tab pos="449263" algn="l"/>
              </a:tabLst>
            </a:pPr>
            <a:r>
              <a:rPr lang="en-US" sz="2000" b="1" dirty="0" smtClean="0">
                <a:solidFill>
                  <a:schemeClr val="accent6">
                    <a:lumMod val="75000"/>
                  </a:schemeClr>
                </a:solidFill>
                <a:effectLst>
                  <a:outerShdw blurRad="50800" dist="38100" dir="2700000" algn="tl" rotWithShape="0">
                    <a:prstClr val="black">
                      <a:alpha val="40000"/>
                    </a:prstClr>
                  </a:outerShdw>
                </a:effectLst>
              </a:rPr>
              <a:t>fiscal compliance &amp; asset management</a:t>
            </a:r>
            <a:endParaRPr lang="en-US" sz="2000" b="1" dirty="0">
              <a:solidFill>
                <a:schemeClr val="accent6">
                  <a:lumMod val="75000"/>
                </a:schemeClr>
              </a:solidFill>
              <a:effectLst>
                <a:outerShdw blurRad="50800" dist="38100" dir="2700000" algn="tl" rotWithShape="0">
                  <a:prstClr val="black">
                    <a:alpha val="40000"/>
                  </a:prstClr>
                </a:outerShdw>
              </a:effectLst>
            </a:endParaRPr>
          </a:p>
        </p:txBody>
      </p:sp>
      <p:pic>
        <p:nvPicPr>
          <p:cNvPr id="11" name="Picture 10"/>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6677298" y="151450"/>
            <a:ext cx="5369581" cy="134239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878154469"/>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accent5">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147133"/>
            <a:ext cx="12032456" cy="652967"/>
          </a:xfrm>
          <a:solidFill>
            <a:schemeClr val="bg2"/>
          </a:solidFill>
        </p:spPr>
        <p:txBody>
          <a:bodyPr anchor="ctr">
            <a:noAutofit/>
          </a:bodyPr>
          <a:lstStyle/>
          <a:p>
            <a:pPr marL="508000">
              <a:tabLst>
                <a:tab pos="449263" algn="l"/>
              </a:tabLst>
            </a:pPr>
            <a:r>
              <a:rPr lang="en-US" sz="2800" b="1" dirty="0" smtClean="0">
                <a:solidFill>
                  <a:schemeClr val="accent6">
                    <a:lumMod val="75000"/>
                  </a:schemeClr>
                </a:solidFill>
                <a:effectLst>
                  <a:outerShdw blurRad="50800" dist="38100" dir="2700000" algn="tl" rotWithShape="0">
                    <a:prstClr val="black">
                      <a:alpha val="40000"/>
                    </a:prstClr>
                  </a:outerShdw>
                </a:effectLst>
              </a:rPr>
              <a:t>Protecting Government Or Statutory Body </a:t>
            </a:r>
            <a:br>
              <a:rPr lang="en-US" sz="2800" b="1" dirty="0" smtClean="0">
                <a:solidFill>
                  <a:schemeClr val="accent6">
                    <a:lumMod val="75000"/>
                  </a:schemeClr>
                </a:solidFill>
                <a:effectLst>
                  <a:outerShdw blurRad="50800" dist="38100" dir="2700000" algn="tl" rotWithShape="0">
                    <a:prstClr val="black">
                      <a:alpha val="40000"/>
                    </a:prstClr>
                  </a:outerShdw>
                </a:effectLst>
              </a:rPr>
            </a:br>
            <a:r>
              <a:rPr lang="en-US" sz="2800" b="1" dirty="0" smtClean="0">
                <a:solidFill>
                  <a:schemeClr val="accent6">
                    <a:lumMod val="75000"/>
                  </a:schemeClr>
                </a:solidFill>
                <a:effectLst>
                  <a:outerShdw blurRad="50800" dist="38100" dir="2700000" algn="tl" rotWithShape="0">
                    <a:prstClr val="black">
                      <a:alpha val="40000"/>
                    </a:prstClr>
                  </a:outerShdw>
                </a:effectLst>
              </a:rPr>
              <a:t>Assets And Appropriate Use Of Resources</a:t>
            </a:r>
            <a:endParaRPr lang="en-US" sz="2800" b="1" dirty="0">
              <a:solidFill>
                <a:schemeClr val="accent6">
                  <a:lumMod val="75000"/>
                </a:schemeClr>
              </a:solidFill>
              <a:effectLst>
                <a:outerShdw blurRad="50800" dist="38100" dir="2700000" algn="tl" rotWithShape="0">
                  <a:prstClr val="black">
                    <a:alpha val="40000"/>
                  </a:prstClr>
                </a:outerShdw>
              </a:effectLst>
            </a:endParaRPr>
          </a:p>
        </p:txBody>
      </p:sp>
      <p:sp>
        <p:nvSpPr>
          <p:cNvPr id="9" name="Content Placeholder 8"/>
          <p:cNvSpPr>
            <a:spLocks noGrp="1"/>
          </p:cNvSpPr>
          <p:nvPr>
            <p:ph idx="1"/>
          </p:nvPr>
        </p:nvSpPr>
        <p:spPr>
          <a:xfrm>
            <a:off x="317500" y="1085850"/>
            <a:ext cx="11034712" cy="4710336"/>
          </a:xfrm>
        </p:spPr>
        <p:txBody>
          <a:bodyPr>
            <a:noAutofit/>
          </a:bodyPr>
          <a:lstStyle/>
          <a:p>
            <a:pPr marL="0" indent="0">
              <a:lnSpc>
                <a:spcPct val="100000"/>
              </a:lnSpc>
              <a:spcBef>
                <a:spcPts val="0"/>
              </a:spcBef>
              <a:buNone/>
            </a:pPr>
            <a:r>
              <a:rPr lang="en-US" sz="1400" dirty="0" smtClean="0">
                <a:solidFill>
                  <a:schemeClr val="bg2"/>
                </a:solidFill>
              </a:rPr>
              <a:t>We all have a responsibility to make sure that Government or Statutory Body </a:t>
            </a:r>
          </a:p>
          <a:p>
            <a:pPr marL="0" indent="0">
              <a:lnSpc>
                <a:spcPct val="100000"/>
              </a:lnSpc>
              <a:spcBef>
                <a:spcPts val="0"/>
              </a:spcBef>
              <a:buNone/>
            </a:pPr>
            <a:r>
              <a:rPr lang="en-US" sz="1400" dirty="0" smtClean="0">
                <a:solidFill>
                  <a:schemeClr val="bg2"/>
                </a:solidFill>
              </a:rPr>
              <a:t>resources are not wasted or used inappropriately.  Stealing, committing fraud, bribing, and </a:t>
            </a:r>
          </a:p>
          <a:p>
            <a:pPr marL="0" indent="0">
              <a:lnSpc>
                <a:spcPct val="100000"/>
              </a:lnSpc>
              <a:spcBef>
                <a:spcPts val="0"/>
              </a:spcBef>
              <a:buNone/>
            </a:pPr>
            <a:r>
              <a:rPr lang="en-US" sz="1400" dirty="0" smtClean="0">
                <a:solidFill>
                  <a:schemeClr val="bg2"/>
                </a:solidFill>
              </a:rPr>
              <a:t>providing kickbacks are all examples of inappropriate use of Government or Statutory Body </a:t>
            </a:r>
          </a:p>
          <a:p>
            <a:pPr marL="0" indent="0">
              <a:lnSpc>
                <a:spcPct val="100000"/>
              </a:lnSpc>
              <a:spcBef>
                <a:spcPts val="0"/>
              </a:spcBef>
              <a:buNone/>
            </a:pPr>
            <a:r>
              <a:rPr lang="en-US" sz="1400" dirty="0" smtClean="0">
                <a:solidFill>
                  <a:schemeClr val="bg2"/>
                </a:solidFill>
              </a:rPr>
              <a:t>resources and are all violations of the law, Government or Statutory Body policy, this </a:t>
            </a:r>
          </a:p>
          <a:p>
            <a:pPr marL="0" indent="0">
              <a:lnSpc>
                <a:spcPct val="100000"/>
              </a:lnSpc>
              <a:spcBef>
                <a:spcPts val="0"/>
              </a:spcBef>
              <a:buNone/>
            </a:pPr>
            <a:r>
              <a:rPr lang="en-US" sz="1400" dirty="0" smtClean="0">
                <a:solidFill>
                  <a:schemeClr val="bg2"/>
                </a:solidFill>
              </a:rPr>
              <a:t>Code or some combination of all three.  We must all do our part to protect Government </a:t>
            </a:r>
          </a:p>
          <a:p>
            <a:pPr marL="0" indent="0">
              <a:lnSpc>
                <a:spcPct val="100000"/>
              </a:lnSpc>
              <a:spcBef>
                <a:spcPts val="0"/>
              </a:spcBef>
              <a:buNone/>
            </a:pPr>
            <a:r>
              <a:rPr lang="en-US" sz="1400" dirty="0" smtClean="0">
                <a:solidFill>
                  <a:schemeClr val="bg2"/>
                </a:solidFill>
              </a:rPr>
              <a:t>or Statutory Body resources.</a:t>
            </a:r>
          </a:p>
          <a:p>
            <a:pPr marL="0" indent="0">
              <a:lnSpc>
                <a:spcPct val="100000"/>
              </a:lnSpc>
              <a:spcBef>
                <a:spcPts val="0"/>
              </a:spcBef>
              <a:buNone/>
            </a:pPr>
            <a:endParaRPr lang="en-US" sz="1400" dirty="0" smtClean="0">
              <a:solidFill>
                <a:schemeClr val="bg2"/>
              </a:solidFill>
            </a:endParaRPr>
          </a:p>
          <a:p>
            <a:pPr marL="0" indent="0">
              <a:lnSpc>
                <a:spcPct val="100000"/>
              </a:lnSpc>
              <a:spcBef>
                <a:spcPts val="0"/>
              </a:spcBef>
              <a:buNone/>
            </a:pPr>
            <a:endParaRPr lang="en-US" sz="1400" dirty="0">
              <a:solidFill>
                <a:schemeClr val="bg2"/>
              </a:solidFill>
            </a:endParaRPr>
          </a:p>
          <a:p>
            <a:pPr marL="0" indent="0">
              <a:lnSpc>
                <a:spcPct val="100000"/>
              </a:lnSpc>
              <a:spcBef>
                <a:spcPts val="0"/>
              </a:spcBef>
              <a:buNone/>
            </a:pPr>
            <a:endParaRPr lang="en-US" sz="1400" dirty="0" smtClean="0">
              <a:solidFill>
                <a:schemeClr val="bg2"/>
              </a:solidFill>
            </a:endParaRPr>
          </a:p>
          <a:p>
            <a:pPr marL="0" indent="0">
              <a:lnSpc>
                <a:spcPct val="100000"/>
              </a:lnSpc>
              <a:spcBef>
                <a:spcPts val="0"/>
              </a:spcBef>
              <a:buNone/>
            </a:pPr>
            <a:endParaRPr lang="en-US" sz="1400" dirty="0">
              <a:solidFill>
                <a:schemeClr val="bg2"/>
              </a:solidFill>
            </a:endParaRPr>
          </a:p>
          <a:p>
            <a:pPr marL="0" indent="0">
              <a:lnSpc>
                <a:spcPct val="100000"/>
              </a:lnSpc>
              <a:spcBef>
                <a:spcPts val="0"/>
              </a:spcBef>
              <a:buNone/>
            </a:pPr>
            <a:endParaRPr lang="en-US" sz="1400" dirty="0" smtClean="0">
              <a:solidFill>
                <a:schemeClr val="bg2"/>
              </a:solidFill>
            </a:endParaRPr>
          </a:p>
          <a:p>
            <a:pPr marL="0" indent="0">
              <a:lnSpc>
                <a:spcPct val="100000"/>
              </a:lnSpc>
              <a:spcBef>
                <a:spcPts val="0"/>
              </a:spcBef>
              <a:buNone/>
            </a:pPr>
            <a:r>
              <a:rPr lang="en-US" sz="1400" dirty="0" smtClean="0">
                <a:solidFill>
                  <a:schemeClr val="bg2"/>
                </a:solidFill>
              </a:rPr>
              <a:t>The Government or Statutory Body </a:t>
            </a:r>
            <a:r>
              <a:rPr lang="en-US" sz="1400" dirty="0">
                <a:solidFill>
                  <a:schemeClr val="bg2"/>
                </a:solidFill>
              </a:rPr>
              <a:t>has an obligation to ensure the trust of the public </a:t>
            </a:r>
            <a:endParaRPr lang="en-US" sz="1400" dirty="0" smtClean="0">
              <a:solidFill>
                <a:schemeClr val="bg2"/>
              </a:solidFill>
            </a:endParaRPr>
          </a:p>
          <a:p>
            <a:pPr marL="0" indent="0">
              <a:lnSpc>
                <a:spcPct val="100000"/>
              </a:lnSpc>
              <a:spcBef>
                <a:spcPts val="0"/>
              </a:spcBef>
              <a:buNone/>
            </a:pPr>
            <a:r>
              <a:rPr lang="en-US" sz="1400" dirty="0" smtClean="0">
                <a:solidFill>
                  <a:schemeClr val="bg2"/>
                </a:solidFill>
              </a:rPr>
              <a:t>and </a:t>
            </a:r>
            <a:r>
              <a:rPr lang="en-US" sz="1400" dirty="0">
                <a:solidFill>
                  <a:schemeClr val="bg2"/>
                </a:solidFill>
              </a:rPr>
              <a:t>other </a:t>
            </a:r>
            <a:r>
              <a:rPr lang="en-US" sz="1400" dirty="0" smtClean="0">
                <a:solidFill>
                  <a:schemeClr val="bg2"/>
                </a:solidFill>
              </a:rPr>
              <a:t>stakeholders </a:t>
            </a:r>
          </a:p>
          <a:p>
            <a:pPr marL="0" indent="0">
              <a:lnSpc>
                <a:spcPct val="100000"/>
              </a:lnSpc>
              <a:spcBef>
                <a:spcPts val="0"/>
              </a:spcBef>
              <a:buNone/>
            </a:pPr>
            <a:r>
              <a:rPr lang="en-US" sz="1400" dirty="0" smtClean="0">
                <a:solidFill>
                  <a:schemeClr val="bg2"/>
                </a:solidFill>
              </a:rPr>
              <a:t>through </a:t>
            </a:r>
            <a:r>
              <a:rPr lang="en-US" sz="1400" dirty="0">
                <a:solidFill>
                  <a:schemeClr val="bg2"/>
                </a:solidFill>
              </a:rPr>
              <a:t>its financial and regulatory reporting.  This includes making sure that the </a:t>
            </a:r>
            <a:r>
              <a:rPr lang="en-US" sz="1400" dirty="0" smtClean="0">
                <a:solidFill>
                  <a:schemeClr val="bg2"/>
                </a:solidFill>
              </a:rPr>
              <a:t>records</a:t>
            </a:r>
          </a:p>
          <a:p>
            <a:pPr marL="0" indent="0">
              <a:lnSpc>
                <a:spcPct val="100000"/>
              </a:lnSpc>
              <a:spcBef>
                <a:spcPts val="0"/>
              </a:spcBef>
              <a:buNone/>
            </a:pPr>
            <a:r>
              <a:rPr lang="en-US" sz="1400" dirty="0" smtClean="0">
                <a:solidFill>
                  <a:schemeClr val="bg2"/>
                </a:solidFill>
              </a:rPr>
              <a:t>and </a:t>
            </a:r>
            <a:r>
              <a:rPr lang="en-US" sz="1400" dirty="0">
                <a:solidFill>
                  <a:schemeClr val="bg2"/>
                </a:solidFill>
              </a:rPr>
              <a:t>reports that you are responsible for filling out are </a:t>
            </a:r>
            <a:r>
              <a:rPr lang="en-US" sz="1400" dirty="0" smtClean="0">
                <a:solidFill>
                  <a:schemeClr val="bg2"/>
                </a:solidFill>
              </a:rPr>
              <a:t>accurate </a:t>
            </a:r>
            <a:r>
              <a:rPr lang="en-US" sz="1400" dirty="0">
                <a:solidFill>
                  <a:schemeClr val="bg2"/>
                </a:solidFill>
              </a:rPr>
              <a:t>and are finished on </a:t>
            </a:r>
            <a:endParaRPr lang="en-US" sz="1400" dirty="0" smtClean="0">
              <a:solidFill>
                <a:schemeClr val="bg2"/>
              </a:solidFill>
            </a:endParaRPr>
          </a:p>
          <a:p>
            <a:pPr marL="0" indent="0">
              <a:lnSpc>
                <a:spcPct val="100000"/>
              </a:lnSpc>
              <a:spcBef>
                <a:spcPts val="0"/>
              </a:spcBef>
              <a:buNone/>
            </a:pPr>
            <a:r>
              <a:rPr lang="en-US" sz="1400" dirty="0" smtClean="0">
                <a:solidFill>
                  <a:schemeClr val="bg2"/>
                </a:solidFill>
              </a:rPr>
              <a:t>time</a:t>
            </a:r>
            <a:r>
              <a:rPr lang="en-US" sz="1400" dirty="0">
                <a:solidFill>
                  <a:schemeClr val="bg2"/>
                </a:solidFill>
              </a:rPr>
              <a:t>.</a:t>
            </a:r>
          </a:p>
          <a:p>
            <a:pPr marL="0" indent="0">
              <a:lnSpc>
                <a:spcPct val="100000"/>
              </a:lnSpc>
              <a:spcBef>
                <a:spcPts val="0"/>
              </a:spcBef>
              <a:buNone/>
            </a:pPr>
            <a:endParaRPr lang="en-US" sz="1400" dirty="0">
              <a:solidFill>
                <a:schemeClr val="bg2"/>
              </a:solidFill>
            </a:endParaRPr>
          </a:p>
          <a:p>
            <a:pPr marL="0" indent="0">
              <a:lnSpc>
                <a:spcPct val="100000"/>
              </a:lnSpc>
              <a:spcBef>
                <a:spcPts val="0"/>
              </a:spcBef>
              <a:buNone/>
            </a:pPr>
            <a:r>
              <a:rPr lang="en-US" sz="1400" dirty="0">
                <a:solidFill>
                  <a:schemeClr val="bg2"/>
                </a:solidFill>
              </a:rPr>
              <a:t>Submitting false information on a timesheet or expense report is stealing.  If you know </a:t>
            </a:r>
            <a:endParaRPr lang="en-US" sz="1400" dirty="0" smtClean="0">
              <a:solidFill>
                <a:schemeClr val="bg2"/>
              </a:solidFill>
            </a:endParaRPr>
          </a:p>
          <a:p>
            <a:pPr marL="0" indent="0">
              <a:lnSpc>
                <a:spcPct val="100000"/>
              </a:lnSpc>
              <a:spcBef>
                <a:spcPts val="0"/>
              </a:spcBef>
              <a:buNone/>
            </a:pPr>
            <a:r>
              <a:rPr lang="en-US" sz="1400" dirty="0" smtClean="0">
                <a:solidFill>
                  <a:schemeClr val="bg2"/>
                </a:solidFill>
              </a:rPr>
              <a:t>that </a:t>
            </a:r>
            <a:r>
              <a:rPr lang="en-US" sz="1400" dirty="0">
                <a:solidFill>
                  <a:schemeClr val="bg2"/>
                </a:solidFill>
              </a:rPr>
              <a:t>information included in a report is false and that report goes to the government, </a:t>
            </a:r>
            <a:endParaRPr lang="en-US" sz="1400" dirty="0" smtClean="0">
              <a:solidFill>
                <a:schemeClr val="bg2"/>
              </a:solidFill>
            </a:endParaRPr>
          </a:p>
          <a:p>
            <a:pPr marL="0" indent="0">
              <a:lnSpc>
                <a:spcPct val="100000"/>
              </a:lnSpc>
              <a:spcBef>
                <a:spcPts val="0"/>
              </a:spcBef>
              <a:buNone/>
            </a:pPr>
            <a:r>
              <a:rPr lang="en-US" sz="1400" dirty="0" smtClean="0">
                <a:solidFill>
                  <a:schemeClr val="bg2"/>
                </a:solidFill>
              </a:rPr>
              <a:t>that </a:t>
            </a:r>
            <a:r>
              <a:rPr lang="en-US" sz="1400" dirty="0">
                <a:solidFill>
                  <a:schemeClr val="bg2"/>
                </a:solidFill>
              </a:rPr>
              <a:t>is fraud.  It is important for all of us to be honest and truthful whenever we fill out </a:t>
            </a:r>
            <a:endParaRPr lang="en-US" sz="1400" dirty="0" smtClean="0">
              <a:solidFill>
                <a:schemeClr val="bg2"/>
              </a:solidFill>
            </a:endParaRPr>
          </a:p>
          <a:p>
            <a:pPr marL="0" indent="0">
              <a:lnSpc>
                <a:spcPct val="100000"/>
              </a:lnSpc>
              <a:spcBef>
                <a:spcPts val="0"/>
              </a:spcBef>
              <a:buNone/>
            </a:pPr>
            <a:r>
              <a:rPr lang="en-US" sz="1400" dirty="0" smtClean="0">
                <a:solidFill>
                  <a:schemeClr val="bg2"/>
                </a:solidFill>
              </a:rPr>
              <a:t>records </a:t>
            </a:r>
            <a:r>
              <a:rPr lang="en-US" sz="1400" dirty="0">
                <a:solidFill>
                  <a:schemeClr val="bg2"/>
                </a:solidFill>
              </a:rPr>
              <a:t>as part of our work duties.</a:t>
            </a:r>
          </a:p>
          <a:p>
            <a:pPr marL="0" indent="0">
              <a:lnSpc>
                <a:spcPct val="100000"/>
              </a:lnSpc>
              <a:spcBef>
                <a:spcPts val="0"/>
              </a:spcBef>
              <a:buNone/>
            </a:pPr>
            <a:endParaRPr lang="en-US" sz="1400" dirty="0">
              <a:solidFill>
                <a:schemeClr val="bg2"/>
              </a:solidFill>
            </a:endParaRPr>
          </a:p>
        </p:txBody>
      </p:sp>
      <p:sp>
        <p:nvSpPr>
          <p:cNvPr id="13" name="Title 1"/>
          <p:cNvSpPr txBox="1">
            <a:spLocks/>
          </p:cNvSpPr>
          <p:nvPr/>
        </p:nvSpPr>
        <p:spPr>
          <a:xfrm>
            <a:off x="317500" y="6172914"/>
            <a:ext cx="6146800" cy="491752"/>
          </a:xfrm>
          <a:prstGeom prst="rect">
            <a:avLst/>
          </a:prstGeom>
          <a:solidFill>
            <a:schemeClr val="bg2"/>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News Gothic MT" charset="0"/>
                <a:ea typeface="News Gothic MT" charset="0"/>
                <a:cs typeface="News Gothic MT" charset="0"/>
              </a:defRPr>
            </a:lvl1pPr>
          </a:lstStyle>
          <a:p>
            <a:pPr>
              <a:tabLst>
                <a:tab pos="449263" algn="l"/>
              </a:tabLst>
            </a:pPr>
            <a:r>
              <a:rPr lang="en-US" sz="2000" b="1" dirty="0" smtClean="0">
                <a:solidFill>
                  <a:schemeClr val="accent6">
                    <a:lumMod val="75000"/>
                  </a:schemeClr>
                </a:solidFill>
                <a:effectLst>
                  <a:outerShdw blurRad="50800" dist="38100" dir="2700000" algn="tl" rotWithShape="0">
                    <a:prstClr val="black">
                      <a:alpha val="40000"/>
                    </a:prstClr>
                  </a:outerShdw>
                </a:effectLst>
              </a:rPr>
              <a:t>fiscal compliance &amp; asset management</a:t>
            </a:r>
            <a:endParaRPr lang="en-US" sz="2000" b="1" dirty="0">
              <a:solidFill>
                <a:schemeClr val="accent6">
                  <a:lumMod val="75000"/>
                </a:schemeClr>
              </a:solidFill>
              <a:effectLst>
                <a:outerShdw blurRad="50800" dist="38100" dir="2700000" algn="tl" rotWithShape="0">
                  <a:prstClr val="black">
                    <a:alpha val="40000"/>
                  </a:prstClr>
                </a:outerShdw>
              </a:effectLst>
            </a:endParaRPr>
          </a:p>
        </p:txBody>
      </p:sp>
      <p:sp>
        <p:nvSpPr>
          <p:cNvPr id="11" name="Title 1"/>
          <p:cNvSpPr txBox="1">
            <a:spLocks/>
          </p:cNvSpPr>
          <p:nvPr/>
        </p:nvSpPr>
        <p:spPr>
          <a:xfrm>
            <a:off x="0" y="2784216"/>
            <a:ext cx="12192000" cy="562338"/>
          </a:xfrm>
          <a:prstGeom prst="rect">
            <a:avLst/>
          </a:prstGeom>
          <a:solidFill>
            <a:schemeClr val="bg2"/>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News Gothic MT" charset="0"/>
                <a:ea typeface="News Gothic MT" charset="0"/>
                <a:cs typeface="News Gothic MT" charset="0"/>
              </a:defRPr>
            </a:lvl1pPr>
          </a:lstStyle>
          <a:p>
            <a:pPr marL="508000">
              <a:tabLst>
                <a:tab pos="449263" algn="l"/>
              </a:tabLst>
            </a:pPr>
            <a:r>
              <a:rPr lang="en-US" sz="4000" b="1" dirty="0" smtClean="0">
                <a:solidFill>
                  <a:schemeClr val="accent6">
                    <a:lumMod val="75000"/>
                  </a:schemeClr>
                </a:solidFill>
                <a:effectLst>
                  <a:outerShdw blurRad="50800" dist="38100" dir="2700000" algn="tl" rotWithShape="0">
                    <a:prstClr val="black">
                      <a:alpha val="40000"/>
                    </a:prstClr>
                  </a:outerShdw>
                </a:effectLst>
              </a:rPr>
              <a:t>accuracy in recordkeeping</a:t>
            </a:r>
            <a:endParaRPr lang="en-US" sz="4000" b="1" dirty="0">
              <a:solidFill>
                <a:schemeClr val="accent6">
                  <a:lumMod val="75000"/>
                </a:schemeClr>
              </a:solidFill>
              <a:effectLst>
                <a:outerShdw blurRad="50800" dist="38100" dir="2700000" algn="tl" rotWithShape="0">
                  <a:prstClr val="black">
                    <a:alpha val="40000"/>
                  </a:prstClr>
                </a:outerShdw>
              </a:effectLst>
            </a:endParaRPr>
          </a:p>
        </p:txBody>
      </p:sp>
      <p:sp>
        <p:nvSpPr>
          <p:cNvPr id="12" name="Content Placeholder 8"/>
          <p:cNvSpPr txBox="1">
            <a:spLocks/>
          </p:cNvSpPr>
          <p:nvPr/>
        </p:nvSpPr>
        <p:spPr>
          <a:xfrm>
            <a:off x="8076406" y="647348"/>
            <a:ext cx="3574257" cy="2389286"/>
          </a:xfrm>
          <a:prstGeom prst="rect">
            <a:avLst/>
          </a:prstGeom>
          <a:solidFill>
            <a:schemeClr val="accent5">
              <a:lumMod val="75000"/>
            </a:schemeClr>
          </a:solidFill>
          <a:ln w="38100">
            <a:solidFill>
              <a:schemeClr val="bg2"/>
            </a:solidFill>
          </a:ln>
          <a:effectLst>
            <a:outerShdw blurRad="50800" dist="38100" dir="2700000" algn="tl" rotWithShape="0">
              <a:prstClr val="black">
                <a:alpha val="40000"/>
              </a:prstClr>
            </a:outerShdw>
          </a:effectLst>
        </p:spPr>
        <p:txBody>
          <a:bodyPr vert="horz" lIns="91440" tIns="45720" rIns="91440" bIns="45720" rtlCol="0" anchor="t">
            <a:normAutofit lnSpcReduction="10000"/>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News Gothic MT" charset="0"/>
                <a:ea typeface="News Gothic MT" charset="0"/>
                <a:cs typeface="News Gothic MT" charset="0"/>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News Gothic MT" charset="0"/>
                <a:ea typeface="News Gothic MT" charset="0"/>
                <a:cs typeface="News Gothic MT" charset="0"/>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News Gothic MT" charset="0"/>
                <a:ea typeface="News Gothic MT" charset="0"/>
                <a:cs typeface="News Gothic MT" charset="0"/>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News Gothic MT" charset="0"/>
                <a:ea typeface="News Gothic MT" charset="0"/>
                <a:cs typeface="News Gothic MT" charset="0"/>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News Gothic MT" charset="0"/>
                <a:ea typeface="News Gothic MT" charset="0"/>
                <a:cs typeface="News Gothic MT"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ctr">
              <a:lnSpc>
                <a:spcPct val="100000"/>
              </a:lnSpc>
              <a:spcBef>
                <a:spcPts val="0"/>
              </a:spcBef>
              <a:spcAft>
                <a:spcPts val="600"/>
              </a:spcAft>
              <a:buFont typeface="Arial"/>
              <a:buNone/>
            </a:pPr>
            <a:r>
              <a:rPr lang="en-US" sz="1400" b="1" dirty="0" smtClean="0">
                <a:solidFill>
                  <a:schemeClr val="bg2"/>
                </a:solidFill>
              </a:rPr>
              <a:t>Examples</a:t>
            </a:r>
          </a:p>
          <a:p>
            <a:pPr>
              <a:lnSpc>
                <a:spcPct val="100000"/>
              </a:lnSpc>
              <a:spcBef>
                <a:spcPts val="0"/>
              </a:spcBef>
              <a:spcAft>
                <a:spcPts val="600"/>
              </a:spcAft>
            </a:pPr>
            <a:r>
              <a:rPr lang="en-US" sz="1400" i="1" dirty="0" smtClean="0">
                <a:solidFill>
                  <a:schemeClr val="bg2"/>
                </a:solidFill>
              </a:rPr>
              <a:t>Creating a phony position in your department and collecting a salary as though this were a real person working.  This is referred to as a “ghost position” and is fraud.</a:t>
            </a:r>
          </a:p>
          <a:p>
            <a:pPr>
              <a:lnSpc>
                <a:spcPct val="100000"/>
              </a:lnSpc>
              <a:spcBef>
                <a:spcPts val="0"/>
              </a:spcBef>
              <a:spcAft>
                <a:spcPts val="600"/>
              </a:spcAft>
            </a:pPr>
            <a:r>
              <a:rPr lang="en-US" sz="1400" i="1" dirty="0" smtClean="0">
                <a:solidFill>
                  <a:schemeClr val="bg2"/>
                </a:solidFill>
              </a:rPr>
              <a:t>Using Government or Statutory Body computers, copiers, fax machines, and/or office supplies for your personal business.</a:t>
            </a:r>
          </a:p>
          <a:p>
            <a:pPr>
              <a:lnSpc>
                <a:spcPct val="100000"/>
              </a:lnSpc>
              <a:spcBef>
                <a:spcPts val="0"/>
              </a:spcBef>
              <a:spcAft>
                <a:spcPts val="600"/>
              </a:spcAft>
            </a:pPr>
            <a:endParaRPr lang="en-US" sz="1400" i="1" dirty="0" smtClean="0">
              <a:solidFill>
                <a:schemeClr val="bg2"/>
              </a:solidFill>
            </a:endParaRPr>
          </a:p>
          <a:p>
            <a:pPr>
              <a:lnSpc>
                <a:spcPct val="100000"/>
              </a:lnSpc>
              <a:spcBef>
                <a:spcPts val="0"/>
              </a:spcBef>
              <a:spcAft>
                <a:spcPts val="600"/>
              </a:spcAft>
            </a:pPr>
            <a:endParaRPr lang="en-US" sz="1400" i="1" dirty="0" smtClean="0">
              <a:solidFill>
                <a:schemeClr val="bg2"/>
              </a:solidFill>
            </a:endParaRPr>
          </a:p>
        </p:txBody>
      </p:sp>
      <p:sp>
        <p:nvSpPr>
          <p:cNvPr id="14" name="Content Placeholder 8"/>
          <p:cNvSpPr txBox="1">
            <a:spLocks/>
          </p:cNvSpPr>
          <p:nvPr/>
        </p:nvSpPr>
        <p:spPr>
          <a:xfrm>
            <a:off x="8058149" y="3174571"/>
            <a:ext cx="3592514" cy="2998343"/>
          </a:xfrm>
          <a:prstGeom prst="rect">
            <a:avLst/>
          </a:prstGeom>
          <a:solidFill>
            <a:schemeClr val="accent2">
              <a:lumMod val="75000"/>
            </a:schemeClr>
          </a:solidFill>
          <a:ln w="38100">
            <a:solidFill>
              <a:schemeClr val="bg2"/>
            </a:solidFill>
          </a:ln>
          <a:effectLst>
            <a:outerShdw blurRad="50800" dist="38100" dir="2700000" algn="tl" rotWithShape="0">
              <a:prstClr val="black">
                <a:alpha val="40000"/>
              </a:prstClr>
            </a:outerShdw>
          </a:effectLst>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News Gothic MT" charset="0"/>
                <a:ea typeface="News Gothic MT" charset="0"/>
                <a:cs typeface="News Gothic MT" charset="0"/>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News Gothic MT" charset="0"/>
                <a:ea typeface="News Gothic MT" charset="0"/>
                <a:cs typeface="News Gothic MT" charset="0"/>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News Gothic MT" charset="0"/>
                <a:ea typeface="News Gothic MT" charset="0"/>
                <a:cs typeface="News Gothic MT" charset="0"/>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News Gothic MT" charset="0"/>
                <a:ea typeface="News Gothic MT" charset="0"/>
                <a:cs typeface="News Gothic MT" charset="0"/>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News Gothic MT" charset="0"/>
                <a:ea typeface="News Gothic MT" charset="0"/>
                <a:cs typeface="News Gothic MT"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ctr">
              <a:lnSpc>
                <a:spcPct val="100000"/>
              </a:lnSpc>
              <a:spcBef>
                <a:spcPts val="0"/>
              </a:spcBef>
              <a:spcAft>
                <a:spcPts val="600"/>
              </a:spcAft>
              <a:buFont typeface="Arial"/>
              <a:buNone/>
            </a:pPr>
            <a:endParaRPr lang="en-US" sz="1400" b="1" dirty="0" smtClean="0">
              <a:solidFill>
                <a:schemeClr val="bg2"/>
              </a:solidFill>
            </a:endParaRPr>
          </a:p>
          <a:p>
            <a:pPr marL="0" indent="0" algn="ctr">
              <a:lnSpc>
                <a:spcPct val="100000"/>
              </a:lnSpc>
              <a:spcBef>
                <a:spcPts val="0"/>
              </a:spcBef>
              <a:spcAft>
                <a:spcPts val="600"/>
              </a:spcAft>
              <a:buFont typeface="Arial"/>
              <a:buNone/>
            </a:pPr>
            <a:r>
              <a:rPr lang="en-US" sz="1400" b="1" dirty="0" smtClean="0">
                <a:solidFill>
                  <a:schemeClr val="bg2"/>
                </a:solidFill>
              </a:rPr>
              <a:t>Examples</a:t>
            </a:r>
          </a:p>
          <a:p>
            <a:pPr>
              <a:lnSpc>
                <a:spcPct val="100000"/>
              </a:lnSpc>
              <a:spcBef>
                <a:spcPts val="0"/>
              </a:spcBef>
              <a:spcAft>
                <a:spcPts val="600"/>
              </a:spcAft>
            </a:pPr>
            <a:r>
              <a:rPr lang="en-US" sz="1400" i="1" dirty="0" smtClean="0">
                <a:solidFill>
                  <a:schemeClr val="bg2"/>
                </a:solidFill>
              </a:rPr>
              <a:t>Providing false information on a job application.</a:t>
            </a:r>
          </a:p>
          <a:p>
            <a:pPr>
              <a:lnSpc>
                <a:spcPct val="100000"/>
              </a:lnSpc>
              <a:spcBef>
                <a:spcPts val="0"/>
              </a:spcBef>
              <a:spcAft>
                <a:spcPts val="600"/>
              </a:spcAft>
            </a:pPr>
            <a:r>
              <a:rPr lang="en-US" sz="1400" i="1" dirty="0" smtClean="0">
                <a:solidFill>
                  <a:schemeClr val="bg2"/>
                </a:solidFill>
              </a:rPr>
              <a:t>Taking the maximum daily travel meal allowance without incurring the full expense.</a:t>
            </a:r>
          </a:p>
          <a:p>
            <a:pPr>
              <a:lnSpc>
                <a:spcPct val="100000"/>
              </a:lnSpc>
              <a:spcBef>
                <a:spcPts val="0"/>
              </a:spcBef>
              <a:spcAft>
                <a:spcPts val="600"/>
              </a:spcAft>
            </a:pPr>
            <a:r>
              <a:rPr lang="en-US" sz="1400" i="1" dirty="0" smtClean="0">
                <a:solidFill>
                  <a:schemeClr val="bg2"/>
                </a:solidFill>
              </a:rPr>
              <a:t>Submitting extra hours on a timesheet even though you didn’t work that many hours.  Submitting false information on a timesheet is no different than stealing.</a:t>
            </a:r>
          </a:p>
          <a:p>
            <a:pPr>
              <a:lnSpc>
                <a:spcPct val="100000"/>
              </a:lnSpc>
              <a:spcBef>
                <a:spcPts val="0"/>
              </a:spcBef>
              <a:spcAft>
                <a:spcPts val="600"/>
              </a:spcAft>
            </a:pPr>
            <a:endParaRPr lang="en-US" sz="1400" i="1" dirty="0" smtClean="0">
              <a:solidFill>
                <a:schemeClr val="bg2"/>
              </a:solidFill>
            </a:endParaRPr>
          </a:p>
          <a:p>
            <a:pPr>
              <a:lnSpc>
                <a:spcPct val="100000"/>
              </a:lnSpc>
              <a:spcBef>
                <a:spcPts val="0"/>
              </a:spcBef>
              <a:spcAft>
                <a:spcPts val="600"/>
              </a:spcAft>
            </a:pPr>
            <a:endParaRPr lang="en-US" sz="1400" i="1" dirty="0" smtClean="0">
              <a:solidFill>
                <a:schemeClr val="bg2"/>
              </a:solidFill>
            </a:endParaRPr>
          </a:p>
        </p:txBody>
      </p:sp>
    </p:spTree>
    <p:extLst>
      <p:ext uri="{BB962C8B-B14F-4D97-AF65-F5344CB8AC3E}">
        <p14:creationId xmlns:p14="http://schemas.microsoft.com/office/powerpoint/2010/main" val="1966091549"/>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accent5">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5268"/>
            <a:ext cx="12192000" cy="1325563"/>
          </a:xfrm>
          <a:solidFill>
            <a:schemeClr val="bg2"/>
          </a:solidFill>
        </p:spPr>
        <p:txBody>
          <a:bodyPr anchor="ctr">
            <a:noAutofit/>
          </a:bodyPr>
          <a:lstStyle/>
          <a:p>
            <a:pPr marL="508000">
              <a:tabLst>
                <a:tab pos="449263" algn="l"/>
              </a:tabLst>
            </a:pPr>
            <a:r>
              <a:rPr lang="en-US" sz="3200" b="1" dirty="0" smtClean="0">
                <a:solidFill>
                  <a:schemeClr val="accent6">
                    <a:lumMod val="75000"/>
                  </a:schemeClr>
                </a:solidFill>
                <a:effectLst>
                  <a:outerShdw blurRad="50800" dist="38100" dir="2700000" algn="tl" rotWithShape="0">
                    <a:prstClr val="black">
                      <a:alpha val="40000"/>
                    </a:prstClr>
                  </a:outerShdw>
                </a:effectLst>
              </a:rPr>
              <a:t>Relationships With Government Or </a:t>
            </a:r>
            <a:br>
              <a:rPr lang="en-US" sz="3200" b="1" dirty="0" smtClean="0">
                <a:solidFill>
                  <a:schemeClr val="accent6">
                    <a:lumMod val="75000"/>
                  </a:schemeClr>
                </a:solidFill>
                <a:effectLst>
                  <a:outerShdw blurRad="50800" dist="38100" dir="2700000" algn="tl" rotWithShape="0">
                    <a:prstClr val="black">
                      <a:alpha val="40000"/>
                    </a:prstClr>
                  </a:outerShdw>
                </a:effectLst>
              </a:rPr>
            </a:br>
            <a:r>
              <a:rPr lang="en-US" sz="3200" b="1" dirty="0" smtClean="0">
                <a:solidFill>
                  <a:schemeClr val="accent6">
                    <a:lumMod val="75000"/>
                  </a:schemeClr>
                </a:solidFill>
                <a:effectLst>
                  <a:outerShdw blurRad="50800" dist="38100" dir="2700000" algn="tl" rotWithShape="0">
                    <a:prstClr val="black">
                      <a:alpha val="40000"/>
                    </a:prstClr>
                  </a:outerShdw>
                </a:effectLst>
              </a:rPr>
              <a:t>Statutory Body Vendors And Other Third Parties</a:t>
            </a:r>
            <a:br>
              <a:rPr lang="en-US" sz="3200" b="1" dirty="0" smtClean="0">
                <a:solidFill>
                  <a:schemeClr val="accent6">
                    <a:lumMod val="75000"/>
                  </a:schemeClr>
                </a:solidFill>
                <a:effectLst>
                  <a:outerShdw blurRad="50800" dist="38100" dir="2700000" algn="tl" rotWithShape="0">
                    <a:prstClr val="black">
                      <a:alpha val="40000"/>
                    </a:prstClr>
                  </a:outerShdw>
                </a:effectLst>
              </a:rPr>
            </a:br>
            <a:r>
              <a:rPr lang="en-US" sz="3200" b="1" dirty="0" smtClean="0">
                <a:solidFill>
                  <a:schemeClr val="accent6">
                    <a:lumMod val="75000"/>
                  </a:schemeClr>
                </a:solidFill>
                <a:effectLst>
                  <a:outerShdw blurRad="50800" dist="38100" dir="2700000" algn="tl" rotWithShape="0">
                    <a:prstClr val="black">
                      <a:alpha val="40000"/>
                    </a:prstClr>
                  </a:outerShdw>
                </a:effectLst>
              </a:rPr>
              <a:t>In Business Transactions</a:t>
            </a:r>
            <a:endParaRPr lang="en-US" sz="3200" b="1" dirty="0">
              <a:solidFill>
                <a:schemeClr val="accent6">
                  <a:lumMod val="75000"/>
                </a:schemeClr>
              </a:solidFill>
              <a:effectLst>
                <a:outerShdw blurRad="50800" dist="38100" dir="2700000" algn="tl" rotWithShape="0">
                  <a:prstClr val="black">
                    <a:alpha val="40000"/>
                  </a:prstClr>
                </a:outerShdw>
              </a:effectLst>
            </a:endParaRPr>
          </a:p>
        </p:txBody>
      </p:sp>
      <p:sp>
        <p:nvSpPr>
          <p:cNvPr id="9" name="Content Placeholder 8"/>
          <p:cNvSpPr>
            <a:spLocks noGrp="1"/>
          </p:cNvSpPr>
          <p:nvPr>
            <p:ph idx="1"/>
          </p:nvPr>
        </p:nvSpPr>
        <p:spPr>
          <a:xfrm>
            <a:off x="666751" y="1541358"/>
            <a:ext cx="11034712" cy="4631556"/>
          </a:xfrm>
        </p:spPr>
        <p:txBody>
          <a:bodyPr>
            <a:noAutofit/>
          </a:bodyPr>
          <a:lstStyle/>
          <a:p>
            <a:pPr marL="0" indent="0">
              <a:lnSpc>
                <a:spcPct val="100000"/>
              </a:lnSpc>
              <a:spcBef>
                <a:spcPts val="0"/>
              </a:spcBef>
              <a:buNone/>
            </a:pPr>
            <a:r>
              <a:rPr lang="en-US" sz="1600" dirty="0" smtClean="0">
                <a:solidFill>
                  <a:schemeClr val="bg2"/>
                </a:solidFill>
              </a:rPr>
              <a:t>Personnel are expected to deal fairly with vendors and other third parties</a:t>
            </a:r>
          </a:p>
          <a:p>
            <a:pPr marL="0" indent="0">
              <a:lnSpc>
                <a:spcPct val="100000"/>
              </a:lnSpc>
              <a:spcBef>
                <a:spcPts val="0"/>
              </a:spcBef>
              <a:buNone/>
            </a:pPr>
            <a:r>
              <a:rPr lang="en-US" sz="1600" dirty="0" smtClean="0">
                <a:solidFill>
                  <a:schemeClr val="bg2"/>
                </a:solidFill>
              </a:rPr>
              <a:t>that Public Officials conducts business with.  No unfair advantage shall be taken of </a:t>
            </a:r>
          </a:p>
          <a:p>
            <a:pPr marL="0" indent="0">
              <a:lnSpc>
                <a:spcPct val="100000"/>
              </a:lnSpc>
              <a:spcBef>
                <a:spcPts val="0"/>
              </a:spcBef>
              <a:buNone/>
            </a:pPr>
            <a:r>
              <a:rPr lang="en-US" sz="1600" dirty="0" smtClean="0">
                <a:solidFill>
                  <a:schemeClr val="bg2"/>
                </a:solidFill>
              </a:rPr>
              <a:t>prospective or current vendors through manipulation, concealment, abuse </a:t>
            </a:r>
          </a:p>
          <a:p>
            <a:pPr marL="0" indent="0">
              <a:lnSpc>
                <a:spcPct val="100000"/>
              </a:lnSpc>
              <a:spcBef>
                <a:spcPts val="0"/>
              </a:spcBef>
              <a:buNone/>
            </a:pPr>
            <a:r>
              <a:rPr lang="en-US" sz="1600" dirty="0" smtClean="0">
                <a:solidFill>
                  <a:schemeClr val="bg2"/>
                </a:solidFill>
              </a:rPr>
              <a:t>of privileged information, misrepresentation of material fact or any other </a:t>
            </a:r>
          </a:p>
          <a:p>
            <a:pPr marL="0" indent="0">
              <a:lnSpc>
                <a:spcPct val="100000"/>
              </a:lnSpc>
              <a:spcBef>
                <a:spcPts val="0"/>
              </a:spcBef>
              <a:buNone/>
            </a:pPr>
            <a:r>
              <a:rPr lang="en-US" sz="1600" dirty="0" smtClean="0">
                <a:solidFill>
                  <a:schemeClr val="bg2"/>
                </a:solidFill>
              </a:rPr>
              <a:t>unfair practice.  Additionally, all procurement policies and guidance must </a:t>
            </a:r>
          </a:p>
          <a:p>
            <a:pPr marL="0" indent="0">
              <a:lnSpc>
                <a:spcPct val="100000"/>
              </a:lnSpc>
              <a:spcBef>
                <a:spcPts val="0"/>
              </a:spcBef>
              <a:buNone/>
            </a:pPr>
            <a:r>
              <a:rPr lang="en-US" sz="1600" dirty="0" smtClean="0">
                <a:solidFill>
                  <a:schemeClr val="bg2"/>
                </a:solidFill>
              </a:rPr>
              <a:t>be followed to provide for a fair, impartial and inclusive selection process.  </a:t>
            </a:r>
          </a:p>
          <a:p>
            <a:pPr marL="0" indent="0">
              <a:lnSpc>
                <a:spcPct val="100000"/>
              </a:lnSpc>
              <a:spcBef>
                <a:spcPts val="0"/>
              </a:spcBef>
              <a:spcAft>
                <a:spcPts val="600"/>
              </a:spcAft>
              <a:buNone/>
            </a:pPr>
            <a:endParaRPr lang="en-US" sz="1600" dirty="0" smtClean="0">
              <a:solidFill>
                <a:schemeClr val="bg2"/>
              </a:solidFill>
            </a:endParaRPr>
          </a:p>
          <a:p>
            <a:pPr marL="0" indent="0">
              <a:lnSpc>
                <a:spcPct val="100000"/>
              </a:lnSpc>
              <a:spcBef>
                <a:spcPts val="0"/>
              </a:spcBef>
              <a:buNone/>
            </a:pPr>
            <a:endParaRPr lang="en-US" sz="1600" dirty="0" smtClean="0">
              <a:solidFill>
                <a:schemeClr val="bg2"/>
              </a:solidFill>
            </a:endParaRPr>
          </a:p>
        </p:txBody>
      </p:sp>
      <p:sp>
        <p:nvSpPr>
          <p:cNvPr id="5" name="Slide Number Placeholder 4"/>
          <p:cNvSpPr>
            <a:spLocks noGrp="1"/>
          </p:cNvSpPr>
          <p:nvPr>
            <p:ph type="sldNum" sz="quarter" idx="4294967295"/>
          </p:nvPr>
        </p:nvSpPr>
        <p:spPr>
          <a:xfrm>
            <a:off x="9448800" y="6299200"/>
            <a:ext cx="2743200" cy="365125"/>
          </a:xfrm>
          <a:prstGeom prst="rect">
            <a:avLst/>
          </a:prstGeom>
        </p:spPr>
        <p:txBody>
          <a:bodyPr/>
          <a:lstStyle/>
          <a:p>
            <a:fld id="{FEA0797A-A911-F347-A2E6-188D350A2CB8}" type="slidenum">
              <a:rPr lang="en-US" b="1" smtClean="0">
                <a:latin typeface="News Gothic MT" charset="0"/>
                <a:ea typeface="News Gothic MT" charset="0"/>
                <a:cs typeface="News Gothic MT" charset="0"/>
              </a:rPr>
              <a:t>19</a:t>
            </a:fld>
            <a:endParaRPr lang="en-US" b="1" dirty="0">
              <a:latin typeface="News Gothic MT" charset="0"/>
              <a:ea typeface="News Gothic MT" charset="0"/>
              <a:cs typeface="News Gothic MT" charset="0"/>
            </a:endParaRPr>
          </a:p>
        </p:txBody>
      </p:sp>
      <p:sp>
        <p:nvSpPr>
          <p:cNvPr id="10" name="Title 1"/>
          <p:cNvSpPr txBox="1">
            <a:spLocks/>
          </p:cNvSpPr>
          <p:nvPr/>
        </p:nvSpPr>
        <p:spPr>
          <a:xfrm>
            <a:off x="317500" y="6172914"/>
            <a:ext cx="6146800" cy="491752"/>
          </a:xfrm>
          <a:prstGeom prst="rect">
            <a:avLst/>
          </a:prstGeom>
          <a:solidFill>
            <a:schemeClr val="bg2"/>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News Gothic MT" charset="0"/>
                <a:ea typeface="News Gothic MT" charset="0"/>
                <a:cs typeface="News Gothic MT" charset="0"/>
              </a:defRPr>
            </a:lvl1pPr>
          </a:lstStyle>
          <a:p>
            <a:pPr>
              <a:tabLst>
                <a:tab pos="449263" algn="l"/>
              </a:tabLst>
            </a:pPr>
            <a:r>
              <a:rPr lang="en-US" sz="2000" b="1" dirty="0" smtClean="0">
                <a:solidFill>
                  <a:schemeClr val="accent6">
                    <a:lumMod val="75000"/>
                  </a:schemeClr>
                </a:solidFill>
                <a:effectLst>
                  <a:outerShdw blurRad="50800" dist="38100" dir="2700000" algn="tl" rotWithShape="0">
                    <a:prstClr val="black">
                      <a:alpha val="40000"/>
                    </a:prstClr>
                  </a:outerShdw>
                </a:effectLst>
              </a:rPr>
              <a:t>fiscal compliance &amp; asset management</a:t>
            </a:r>
            <a:endParaRPr lang="en-US" sz="2000" b="1" dirty="0">
              <a:solidFill>
                <a:schemeClr val="accent6">
                  <a:lumMod val="75000"/>
                </a:schemeClr>
              </a:solidFill>
              <a:effectLst>
                <a:outerShdw blurRad="50800" dist="38100" dir="2700000" algn="tl" rotWithShape="0">
                  <a:prstClr val="black">
                    <a:alpha val="40000"/>
                  </a:prstClr>
                </a:outerShdw>
              </a:effectLst>
            </a:endParaRPr>
          </a:p>
        </p:txBody>
      </p:sp>
      <p:sp>
        <p:nvSpPr>
          <p:cNvPr id="7" name="Content Placeholder 8"/>
          <p:cNvSpPr txBox="1">
            <a:spLocks/>
          </p:cNvSpPr>
          <p:nvPr/>
        </p:nvSpPr>
        <p:spPr>
          <a:xfrm>
            <a:off x="477042" y="3488391"/>
            <a:ext cx="7295358" cy="2459411"/>
          </a:xfrm>
          <a:prstGeom prst="rect">
            <a:avLst/>
          </a:prstGeom>
          <a:solidFill>
            <a:schemeClr val="accent2">
              <a:lumMod val="75000"/>
            </a:schemeClr>
          </a:solidFill>
          <a:ln w="38100">
            <a:solidFill>
              <a:schemeClr val="bg2"/>
            </a:solidFill>
          </a:ln>
          <a:effectLst>
            <a:outerShdw blurRad="50800" dist="38100" dir="2700000" algn="tl" rotWithShape="0">
              <a:prstClr val="black">
                <a:alpha val="40000"/>
              </a:prstClr>
            </a:outerShdw>
          </a:effectLst>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News Gothic MT" charset="0"/>
                <a:ea typeface="News Gothic MT" charset="0"/>
                <a:cs typeface="News Gothic MT" charset="0"/>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News Gothic MT" charset="0"/>
                <a:ea typeface="News Gothic MT" charset="0"/>
                <a:cs typeface="News Gothic MT" charset="0"/>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News Gothic MT" charset="0"/>
                <a:ea typeface="News Gothic MT" charset="0"/>
                <a:cs typeface="News Gothic MT" charset="0"/>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News Gothic MT" charset="0"/>
                <a:ea typeface="News Gothic MT" charset="0"/>
                <a:cs typeface="News Gothic MT" charset="0"/>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News Gothic MT" charset="0"/>
                <a:ea typeface="News Gothic MT" charset="0"/>
                <a:cs typeface="News Gothic MT"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ctr">
              <a:lnSpc>
                <a:spcPct val="100000"/>
              </a:lnSpc>
              <a:spcBef>
                <a:spcPts val="0"/>
              </a:spcBef>
              <a:spcAft>
                <a:spcPts val="600"/>
              </a:spcAft>
              <a:buFont typeface="Arial"/>
              <a:buNone/>
            </a:pPr>
            <a:r>
              <a:rPr lang="en-US" sz="1400" b="1" dirty="0" smtClean="0">
                <a:solidFill>
                  <a:schemeClr val="bg2"/>
                </a:solidFill>
              </a:rPr>
              <a:t>Examples</a:t>
            </a:r>
          </a:p>
          <a:p>
            <a:pPr>
              <a:lnSpc>
                <a:spcPct val="100000"/>
              </a:lnSpc>
              <a:spcBef>
                <a:spcPts val="0"/>
              </a:spcBef>
              <a:spcAft>
                <a:spcPts val="600"/>
              </a:spcAft>
            </a:pPr>
            <a:r>
              <a:rPr lang="en-US" sz="1400" i="1" dirty="0" smtClean="0">
                <a:solidFill>
                  <a:schemeClr val="bg2"/>
                </a:solidFill>
              </a:rPr>
              <a:t>Entering into an agreement with a vendor even though you do not have authority to do so.</a:t>
            </a:r>
          </a:p>
          <a:p>
            <a:pPr>
              <a:lnSpc>
                <a:spcPct val="100000"/>
              </a:lnSpc>
              <a:spcBef>
                <a:spcPts val="0"/>
              </a:spcBef>
              <a:spcAft>
                <a:spcPts val="600"/>
              </a:spcAft>
            </a:pPr>
            <a:r>
              <a:rPr lang="en-US" sz="1400" i="1" dirty="0">
                <a:solidFill>
                  <a:schemeClr val="bg2"/>
                </a:solidFill>
              </a:rPr>
              <a:t>Signing a contract without going through the procurement processes for obtaining and evaluating vendor quotes and </a:t>
            </a:r>
            <a:r>
              <a:rPr lang="en-US" sz="1400" i="1" dirty="0" smtClean="0">
                <a:solidFill>
                  <a:schemeClr val="bg2"/>
                </a:solidFill>
              </a:rPr>
              <a:t>proposals.</a:t>
            </a:r>
          </a:p>
          <a:p>
            <a:pPr>
              <a:lnSpc>
                <a:spcPct val="100000"/>
              </a:lnSpc>
              <a:spcBef>
                <a:spcPts val="0"/>
              </a:spcBef>
              <a:spcAft>
                <a:spcPts val="600"/>
              </a:spcAft>
            </a:pPr>
            <a:r>
              <a:rPr lang="en-US" sz="1400" i="1" dirty="0" smtClean="0">
                <a:solidFill>
                  <a:schemeClr val="bg2"/>
                </a:solidFill>
              </a:rPr>
              <a:t>Withholding or reducing payments to a contractor even though the contractor performed services according to the agreement.</a:t>
            </a:r>
          </a:p>
          <a:p>
            <a:pPr>
              <a:lnSpc>
                <a:spcPct val="100000"/>
              </a:lnSpc>
              <a:spcBef>
                <a:spcPts val="0"/>
              </a:spcBef>
              <a:spcAft>
                <a:spcPts val="600"/>
              </a:spcAft>
            </a:pPr>
            <a:r>
              <a:rPr lang="en-US" sz="1400" i="1" dirty="0" smtClean="0">
                <a:solidFill>
                  <a:schemeClr val="bg2"/>
                </a:solidFill>
              </a:rPr>
              <a:t>Using information provided by a consultant without authorization and sharing it as though it were your own work product.</a:t>
            </a:r>
          </a:p>
        </p:txBody>
      </p:sp>
      <p:pic>
        <p:nvPicPr>
          <p:cNvPr id="8" name="Picture 7"/>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8161594" y="2193107"/>
            <a:ext cx="3711319" cy="346965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668231063"/>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5">
            <a:lumMod val="75000"/>
          </a:schemeClr>
        </a:solidFill>
        <a:effectLst/>
      </p:bgPr>
    </p:bg>
    <p:spTree>
      <p:nvGrpSpPr>
        <p:cNvPr id="1" name=""/>
        <p:cNvGrpSpPr/>
        <p:nvPr/>
      </p:nvGrpSpPr>
      <p:grpSpPr>
        <a:xfrm>
          <a:off x="0" y="0"/>
          <a:ext cx="0" cy="0"/>
          <a:chOff x="0" y="0"/>
          <a:chExt cx="0" cy="0"/>
        </a:xfrm>
      </p:grpSpPr>
      <p:sp>
        <p:nvSpPr>
          <p:cNvPr id="9" name="Content Placeholder 8"/>
          <p:cNvSpPr>
            <a:spLocks noGrp="1"/>
          </p:cNvSpPr>
          <p:nvPr>
            <p:ph idx="1"/>
          </p:nvPr>
        </p:nvSpPr>
        <p:spPr>
          <a:xfrm>
            <a:off x="0" y="1"/>
            <a:ext cx="12192000" cy="775503"/>
          </a:xfrm>
          <a:solidFill>
            <a:schemeClr val="bg2"/>
          </a:solidFill>
        </p:spPr>
        <p:txBody>
          <a:bodyPr>
            <a:noAutofit/>
          </a:bodyPr>
          <a:lstStyle/>
          <a:p>
            <a:pPr marL="460375" indent="0" algn="ctr">
              <a:lnSpc>
                <a:spcPct val="120000"/>
              </a:lnSpc>
              <a:spcBef>
                <a:spcPts val="0"/>
              </a:spcBef>
              <a:buNone/>
            </a:pPr>
            <a:r>
              <a:rPr lang="en-US" sz="1800" b="1" dirty="0" smtClean="0">
                <a:solidFill>
                  <a:schemeClr val="accent5">
                    <a:lumMod val="75000"/>
                  </a:schemeClr>
                </a:solidFill>
              </a:rPr>
              <a:t>Much of what we need to know about compliance risks is intuitive.  </a:t>
            </a:r>
          </a:p>
          <a:p>
            <a:pPr marL="460375" indent="0" algn="ctr">
              <a:lnSpc>
                <a:spcPct val="120000"/>
              </a:lnSpc>
              <a:spcBef>
                <a:spcPts val="0"/>
              </a:spcBef>
              <a:buNone/>
            </a:pPr>
            <a:r>
              <a:rPr lang="en-US" sz="1800" b="1" dirty="0" smtClean="0">
                <a:solidFill>
                  <a:schemeClr val="accent5">
                    <a:lumMod val="75000"/>
                  </a:schemeClr>
                </a:solidFill>
              </a:rPr>
              <a:t>However, recognizing risks can sometimes be more difficult than it seems.</a:t>
            </a:r>
          </a:p>
        </p:txBody>
      </p:sp>
      <p:pic>
        <p:nvPicPr>
          <p:cNvPr id="6" name="Picture 5"/>
          <p:cNvPicPr/>
          <p:nvPr/>
        </p:nvPicPr>
        <p:blipFill>
          <a:blip r:embed="rId3">
            <a:extLst>
              <a:ext uri="{28A0092B-C50C-407E-A947-70E740481C1C}">
                <a14:useLocalDpi xmlns:a14="http://schemas.microsoft.com/office/drawing/2010/main"/>
              </a:ext>
            </a:extLst>
          </a:blip>
          <a:stretch>
            <a:fillRect/>
          </a:stretch>
        </p:blipFill>
        <p:spPr>
          <a:xfrm>
            <a:off x="1819457" y="963099"/>
            <a:ext cx="8801763" cy="4999301"/>
          </a:xfrm>
          <a:prstGeom prst="rect">
            <a:avLst/>
          </a:prstGeom>
        </p:spPr>
      </p:pic>
    </p:spTree>
    <p:extLst>
      <p:ext uri="{BB962C8B-B14F-4D97-AF65-F5344CB8AC3E}">
        <p14:creationId xmlns:p14="http://schemas.microsoft.com/office/powerpoint/2010/main" val="156277746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2192000" cy="1041400"/>
          </a:xfrm>
          <a:solidFill>
            <a:schemeClr val="bg2"/>
          </a:solidFill>
        </p:spPr>
        <p:txBody>
          <a:bodyPr anchor="ctr">
            <a:noAutofit/>
          </a:bodyPr>
          <a:lstStyle/>
          <a:p>
            <a:pPr marL="508000" algn="ctr">
              <a:tabLst>
                <a:tab pos="449263" algn="l"/>
              </a:tabLst>
            </a:pPr>
            <a:r>
              <a:rPr lang="en-US" sz="3600" b="1" dirty="0" smtClean="0">
                <a:solidFill>
                  <a:schemeClr val="accent1">
                    <a:lumMod val="75000"/>
                  </a:schemeClr>
                </a:solidFill>
                <a:effectLst>
                  <a:outerShdw blurRad="50800" dist="38100" dir="2700000" algn="tl" rotWithShape="0">
                    <a:prstClr val="black">
                      <a:alpha val="40000"/>
                    </a:prstClr>
                  </a:outerShdw>
                </a:effectLst>
              </a:rPr>
              <a:t>Responsible Management </a:t>
            </a:r>
            <a:br>
              <a:rPr lang="en-US" sz="3600" b="1" dirty="0" smtClean="0">
                <a:solidFill>
                  <a:schemeClr val="accent1">
                    <a:lumMod val="75000"/>
                  </a:schemeClr>
                </a:solidFill>
                <a:effectLst>
                  <a:outerShdw blurRad="50800" dist="38100" dir="2700000" algn="tl" rotWithShape="0">
                    <a:prstClr val="black">
                      <a:alpha val="40000"/>
                    </a:prstClr>
                  </a:outerShdw>
                </a:effectLst>
              </a:rPr>
            </a:br>
            <a:r>
              <a:rPr lang="en-US" sz="3600" b="1" dirty="0" smtClean="0">
                <a:solidFill>
                  <a:schemeClr val="accent1">
                    <a:lumMod val="75000"/>
                  </a:schemeClr>
                </a:solidFill>
                <a:effectLst>
                  <a:outerShdw blurRad="50800" dist="38100" dir="2700000" algn="tl" rotWithShape="0">
                    <a:prstClr val="black">
                      <a:alpha val="40000"/>
                    </a:prstClr>
                  </a:outerShdw>
                </a:effectLst>
              </a:rPr>
              <a:t>Of Government Funds</a:t>
            </a:r>
            <a:endParaRPr lang="en-US" sz="3600" b="1" dirty="0">
              <a:solidFill>
                <a:schemeClr val="accent1">
                  <a:lumMod val="75000"/>
                </a:schemeClr>
              </a:solidFill>
              <a:effectLst>
                <a:outerShdw blurRad="50800" dist="38100" dir="2700000" algn="tl" rotWithShape="0">
                  <a:prstClr val="black">
                    <a:alpha val="40000"/>
                  </a:prstClr>
                </a:outerShdw>
              </a:effectLst>
            </a:endParaRPr>
          </a:p>
        </p:txBody>
      </p:sp>
      <p:sp>
        <p:nvSpPr>
          <p:cNvPr id="9" name="Content Placeholder 8"/>
          <p:cNvSpPr>
            <a:spLocks noGrp="1"/>
          </p:cNvSpPr>
          <p:nvPr>
            <p:ph idx="1"/>
          </p:nvPr>
        </p:nvSpPr>
        <p:spPr>
          <a:xfrm>
            <a:off x="482599" y="1111252"/>
            <a:ext cx="11152350" cy="5131513"/>
          </a:xfrm>
        </p:spPr>
        <p:txBody>
          <a:bodyPr>
            <a:noAutofit/>
          </a:bodyPr>
          <a:lstStyle/>
          <a:p>
            <a:pPr marL="0" indent="0">
              <a:lnSpc>
                <a:spcPct val="100000"/>
              </a:lnSpc>
              <a:spcBef>
                <a:spcPts val="0"/>
              </a:spcBef>
              <a:buNone/>
            </a:pPr>
            <a:endParaRPr lang="en-US" sz="1600" dirty="0" smtClean="0">
              <a:solidFill>
                <a:schemeClr val="bg2"/>
              </a:solidFill>
            </a:endParaRPr>
          </a:p>
          <a:p>
            <a:pPr marL="0" indent="0">
              <a:lnSpc>
                <a:spcPct val="100000"/>
              </a:lnSpc>
              <a:spcBef>
                <a:spcPts val="0"/>
              </a:spcBef>
              <a:buNone/>
            </a:pPr>
            <a:endParaRPr lang="en-US" sz="1800" dirty="0" smtClean="0">
              <a:solidFill>
                <a:schemeClr val="bg2"/>
              </a:solidFill>
            </a:endParaRPr>
          </a:p>
          <a:p>
            <a:pPr marL="0" indent="0">
              <a:lnSpc>
                <a:spcPct val="100000"/>
              </a:lnSpc>
              <a:spcBef>
                <a:spcPts val="0"/>
              </a:spcBef>
              <a:buNone/>
            </a:pPr>
            <a:r>
              <a:rPr lang="en-US" sz="1800" dirty="0" smtClean="0">
                <a:solidFill>
                  <a:schemeClr val="bg2"/>
                </a:solidFill>
              </a:rPr>
              <a:t>Taxpayers; </a:t>
            </a:r>
            <a:r>
              <a:rPr lang="en-US" sz="1800" dirty="0">
                <a:solidFill>
                  <a:schemeClr val="bg2"/>
                </a:solidFill>
              </a:rPr>
              <a:t>the public should be confident </a:t>
            </a:r>
            <a:r>
              <a:rPr lang="en-US" sz="1800" dirty="0" smtClean="0">
                <a:solidFill>
                  <a:schemeClr val="bg2"/>
                </a:solidFill>
              </a:rPr>
              <a:t>that </a:t>
            </a:r>
            <a:r>
              <a:rPr lang="en-US" sz="1800" dirty="0">
                <a:solidFill>
                  <a:schemeClr val="bg2"/>
                </a:solidFill>
              </a:rPr>
              <a:t>their tax </a:t>
            </a:r>
            <a:r>
              <a:rPr lang="en-US" sz="1800" dirty="0" smtClean="0">
                <a:solidFill>
                  <a:schemeClr val="bg2"/>
                </a:solidFill>
              </a:rPr>
              <a:t>dollars </a:t>
            </a:r>
            <a:r>
              <a:rPr lang="en-US" sz="1800" dirty="0">
                <a:solidFill>
                  <a:schemeClr val="bg2"/>
                </a:solidFill>
              </a:rPr>
              <a:t>are spent as intended.  </a:t>
            </a:r>
            <a:endParaRPr lang="en-US" sz="1800" dirty="0" smtClean="0">
              <a:solidFill>
                <a:schemeClr val="bg2"/>
              </a:solidFill>
            </a:endParaRPr>
          </a:p>
          <a:p>
            <a:pPr marL="0" indent="0">
              <a:lnSpc>
                <a:spcPct val="100000"/>
              </a:lnSpc>
              <a:spcBef>
                <a:spcPts val="0"/>
              </a:spcBef>
              <a:buNone/>
            </a:pPr>
            <a:endParaRPr lang="en-US" sz="1400" dirty="0">
              <a:solidFill>
                <a:schemeClr val="bg2"/>
              </a:solidFill>
            </a:endParaRPr>
          </a:p>
          <a:p>
            <a:pPr marL="0" indent="0">
              <a:lnSpc>
                <a:spcPct val="100000"/>
              </a:lnSpc>
              <a:spcBef>
                <a:spcPts val="0"/>
              </a:spcBef>
              <a:buNone/>
            </a:pPr>
            <a:endParaRPr lang="en-US" sz="1400" dirty="0">
              <a:solidFill>
                <a:schemeClr val="bg2"/>
              </a:solidFill>
            </a:endParaRPr>
          </a:p>
          <a:p>
            <a:pPr marL="0" indent="0">
              <a:lnSpc>
                <a:spcPct val="100000"/>
              </a:lnSpc>
              <a:spcBef>
                <a:spcPts val="0"/>
              </a:spcBef>
              <a:buNone/>
            </a:pPr>
            <a:endParaRPr lang="en-US" sz="1400" dirty="0" smtClean="0">
              <a:solidFill>
                <a:schemeClr val="bg2"/>
              </a:solidFill>
            </a:endParaRPr>
          </a:p>
          <a:p>
            <a:pPr marL="0" indent="0">
              <a:lnSpc>
                <a:spcPct val="100000"/>
              </a:lnSpc>
              <a:spcBef>
                <a:spcPts val="0"/>
              </a:spcBef>
              <a:buNone/>
            </a:pPr>
            <a:endParaRPr lang="en-US" sz="1400" dirty="0">
              <a:solidFill>
                <a:schemeClr val="bg2"/>
              </a:solidFill>
            </a:endParaRPr>
          </a:p>
          <a:p>
            <a:pPr marL="0" indent="0">
              <a:lnSpc>
                <a:spcPct val="100000"/>
              </a:lnSpc>
              <a:spcBef>
                <a:spcPts val="0"/>
              </a:spcBef>
              <a:buNone/>
            </a:pPr>
            <a:endParaRPr lang="en-US" sz="1400" dirty="0" smtClean="0">
              <a:solidFill>
                <a:schemeClr val="bg2"/>
              </a:solidFill>
            </a:endParaRPr>
          </a:p>
          <a:p>
            <a:pPr marL="0" indent="0">
              <a:lnSpc>
                <a:spcPct val="100000"/>
              </a:lnSpc>
              <a:spcBef>
                <a:spcPts val="0"/>
              </a:spcBef>
              <a:buNone/>
            </a:pPr>
            <a:endParaRPr lang="en-US" sz="1400" dirty="0">
              <a:solidFill>
                <a:schemeClr val="bg2"/>
              </a:solidFill>
            </a:endParaRPr>
          </a:p>
          <a:p>
            <a:pPr marL="0" indent="0">
              <a:lnSpc>
                <a:spcPct val="100000"/>
              </a:lnSpc>
              <a:spcBef>
                <a:spcPts val="0"/>
              </a:spcBef>
              <a:buNone/>
            </a:pPr>
            <a:endParaRPr lang="en-US" sz="1400" dirty="0" smtClean="0">
              <a:solidFill>
                <a:schemeClr val="bg2"/>
              </a:solidFill>
            </a:endParaRPr>
          </a:p>
          <a:p>
            <a:pPr marL="0" indent="0">
              <a:lnSpc>
                <a:spcPct val="100000"/>
              </a:lnSpc>
              <a:spcBef>
                <a:spcPts val="0"/>
              </a:spcBef>
              <a:buNone/>
            </a:pPr>
            <a:endParaRPr lang="en-US" sz="1400" dirty="0" smtClean="0">
              <a:solidFill>
                <a:schemeClr val="bg2"/>
              </a:solidFill>
            </a:endParaRPr>
          </a:p>
          <a:p>
            <a:pPr marL="0" indent="0">
              <a:lnSpc>
                <a:spcPct val="100000"/>
              </a:lnSpc>
              <a:spcBef>
                <a:spcPts val="0"/>
              </a:spcBef>
              <a:buNone/>
            </a:pPr>
            <a:endParaRPr lang="en-US" sz="1400" dirty="0">
              <a:solidFill>
                <a:schemeClr val="bg2"/>
              </a:solidFill>
            </a:endParaRPr>
          </a:p>
          <a:p>
            <a:pPr marL="0" indent="0">
              <a:lnSpc>
                <a:spcPct val="100000"/>
              </a:lnSpc>
              <a:spcBef>
                <a:spcPts val="0"/>
              </a:spcBef>
              <a:buNone/>
            </a:pPr>
            <a:endParaRPr lang="en-US" sz="1400" dirty="0">
              <a:solidFill>
                <a:schemeClr val="bg2"/>
              </a:solidFill>
            </a:endParaRPr>
          </a:p>
          <a:p>
            <a:pPr marL="0" indent="0">
              <a:lnSpc>
                <a:spcPct val="100000"/>
              </a:lnSpc>
              <a:spcBef>
                <a:spcPts val="0"/>
              </a:spcBef>
              <a:buNone/>
            </a:pPr>
            <a:endParaRPr lang="en-US" sz="1400" dirty="0">
              <a:solidFill>
                <a:schemeClr val="bg2"/>
              </a:solidFill>
            </a:endParaRPr>
          </a:p>
          <a:p>
            <a:pPr marL="0" indent="0">
              <a:lnSpc>
                <a:spcPct val="100000"/>
              </a:lnSpc>
              <a:spcBef>
                <a:spcPts val="0"/>
              </a:spcBef>
              <a:buNone/>
            </a:pPr>
            <a:endParaRPr lang="en-US" sz="1400" dirty="0">
              <a:solidFill>
                <a:schemeClr val="bg2"/>
              </a:solidFill>
            </a:endParaRPr>
          </a:p>
        </p:txBody>
      </p:sp>
      <p:sp>
        <p:nvSpPr>
          <p:cNvPr id="5" name="Slide Number Placeholder 4"/>
          <p:cNvSpPr>
            <a:spLocks noGrp="1"/>
          </p:cNvSpPr>
          <p:nvPr>
            <p:ph type="sldNum" sz="quarter" idx="4294967295"/>
          </p:nvPr>
        </p:nvSpPr>
        <p:spPr>
          <a:xfrm>
            <a:off x="5305698" y="6299541"/>
            <a:ext cx="2743200" cy="365125"/>
          </a:xfrm>
          <a:prstGeom prst="rect">
            <a:avLst/>
          </a:prstGeom>
        </p:spPr>
        <p:txBody>
          <a:bodyPr/>
          <a:lstStyle/>
          <a:p>
            <a:fld id="{FEA0797A-A911-F347-A2E6-188D350A2CB8}" type="slidenum">
              <a:rPr lang="en-US" b="1" smtClean="0">
                <a:latin typeface="News Gothic MT" charset="0"/>
                <a:ea typeface="News Gothic MT" charset="0"/>
                <a:cs typeface="News Gothic MT" charset="0"/>
              </a:rPr>
              <a:t>20</a:t>
            </a:fld>
            <a:endParaRPr lang="en-US" b="1" dirty="0">
              <a:latin typeface="News Gothic MT" charset="0"/>
              <a:ea typeface="News Gothic MT" charset="0"/>
              <a:cs typeface="News Gothic MT" charset="0"/>
            </a:endParaRPr>
          </a:p>
        </p:txBody>
      </p:sp>
      <p:sp>
        <p:nvSpPr>
          <p:cNvPr id="11" name="Content Placeholder 8"/>
          <p:cNvSpPr txBox="1">
            <a:spLocks/>
          </p:cNvSpPr>
          <p:nvPr/>
        </p:nvSpPr>
        <p:spPr>
          <a:xfrm>
            <a:off x="644013" y="2308924"/>
            <a:ext cx="10829522" cy="3063176"/>
          </a:xfrm>
          <a:prstGeom prst="rect">
            <a:avLst/>
          </a:prstGeom>
          <a:solidFill>
            <a:schemeClr val="accent2">
              <a:lumMod val="75000"/>
            </a:schemeClr>
          </a:solidFill>
          <a:ln w="38100">
            <a:solidFill>
              <a:schemeClr val="bg2"/>
            </a:solidFill>
          </a:ln>
          <a:effectLst>
            <a:outerShdw blurRad="50800" dist="38100" dir="2700000" algn="tl" rotWithShape="0">
              <a:prstClr val="black">
                <a:alpha val="40000"/>
              </a:prstClr>
            </a:outerShdw>
          </a:effectLst>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News Gothic MT" charset="0"/>
                <a:ea typeface="News Gothic MT" charset="0"/>
                <a:cs typeface="News Gothic MT" charset="0"/>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News Gothic MT" charset="0"/>
                <a:ea typeface="News Gothic MT" charset="0"/>
                <a:cs typeface="News Gothic MT" charset="0"/>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News Gothic MT" charset="0"/>
                <a:ea typeface="News Gothic MT" charset="0"/>
                <a:cs typeface="News Gothic MT" charset="0"/>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News Gothic MT" charset="0"/>
                <a:ea typeface="News Gothic MT" charset="0"/>
                <a:cs typeface="News Gothic MT" charset="0"/>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News Gothic MT" charset="0"/>
                <a:ea typeface="News Gothic MT" charset="0"/>
                <a:cs typeface="News Gothic MT"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ctr">
              <a:lnSpc>
                <a:spcPct val="120000"/>
              </a:lnSpc>
              <a:spcBef>
                <a:spcPts val="0"/>
              </a:spcBef>
              <a:buNone/>
            </a:pPr>
            <a:endParaRPr lang="en-US" sz="2000" dirty="0" smtClean="0">
              <a:solidFill>
                <a:schemeClr val="bg2"/>
              </a:solidFill>
            </a:endParaRPr>
          </a:p>
          <a:p>
            <a:pPr marL="0" indent="0" algn="ctr">
              <a:lnSpc>
                <a:spcPct val="120000"/>
              </a:lnSpc>
              <a:spcBef>
                <a:spcPts val="0"/>
              </a:spcBef>
              <a:buNone/>
            </a:pPr>
            <a:r>
              <a:rPr lang="en-US" sz="2000" dirty="0" smtClean="0">
                <a:solidFill>
                  <a:schemeClr val="bg2"/>
                </a:solidFill>
              </a:rPr>
              <a:t>Under </a:t>
            </a:r>
            <a:r>
              <a:rPr lang="en-US" sz="2000" dirty="0">
                <a:solidFill>
                  <a:schemeClr val="bg2"/>
                </a:solidFill>
              </a:rPr>
              <a:t>both </a:t>
            </a:r>
            <a:r>
              <a:rPr lang="en-US" sz="2000" dirty="0" smtClean="0">
                <a:solidFill>
                  <a:schemeClr val="bg2"/>
                </a:solidFill>
              </a:rPr>
              <a:t>Government or Statutory Body policies </a:t>
            </a:r>
            <a:r>
              <a:rPr lang="en-US" sz="2000" dirty="0">
                <a:solidFill>
                  <a:schemeClr val="bg2"/>
                </a:solidFill>
              </a:rPr>
              <a:t>and under various agreements and contracts, the </a:t>
            </a:r>
            <a:r>
              <a:rPr lang="en-US" sz="2000" dirty="0" smtClean="0">
                <a:solidFill>
                  <a:schemeClr val="bg2"/>
                </a:solidFill>
              </a:rPr>
              <a:t>Government or Statutory Body </a:t>
            </a:r>
            <a:r>
              <a:rPr lang="en-US" sz="2000" dirty="0">
                <a:solidFill>
                  <a:schemeClr val="bg2"/>
                </a:solidFill>
              </a:rPr>
              <a:t>promises that it will strictly comply with government grants and contracts terms and </a:t>
            </a:r>
            <a:r>
              <a:rPr lang="en-US" sz="2000" dirty="0" smtClean="0">
                <a:solidFill>
                  <a:schemeClr val="bg2"/>
                </a:solidFill>
              </a:rPr>
              <a:t>conditions; and</a:t>
            </a:r>
          </a:p>
          <a:p>
            <a:pPr marL="0" indent="0" algn="ctr">
              <a:lnSpc>
                <a:spcPct val="120000"/>
              </a:lnSpc>
              <a:spcBef>
                <a:spcPts val="0"/>
              </a:spcBef>
              <a:buNone/>
            </a:pPr>
            <a:r>
              <a:rPr lang="en-US" sz="2000" dirty="0" smtClean="0">
                <a:solidFill>
                  <a:schemeClr val="bg2"/>
                </a:solidFill>
              </a:rPr>
              <a:t>It </a:t>
            </a:r>
            <a:r>
              <a:rPr lang="en-US" sz="2000" dirty="0">
                <a:solidFill>
                  <a:schemeClr val="bg2"/>
                </a:solidFill>
              </a:rPr>
              <a:t>expects its personnel </a:t>
            </a:r>
            <a:r>
              <a:rPr lang="en-US" sz="2000" dirty="0" smtClean="0">
                <a:solidFill>
                  <a:schemeClr val="bg2"/>
                </a:solidFill>
              </a:rPr>
              <a:t>to </a:t>
            </a:r>
            <a:r>
              <a:rPr lang="en-US" sz="2000" dirty="0">
                <a:solidFill>
                  <a:schemeClr val="bg2"/>
                </a:solidFill>
              </a:rPr>
              <a:t>be knowledgeable about, and comply with, such terms and conditions as appropriate to, and required by, the nature of their duties. </a:t>
            </a:r>
            <a:endParaRPr lang="en-US" sz="1800" dirty="0">
              <a:solidFill>
                <a:schemeClr val="bg2"/>
              </a:solidFill>
            </a:endParaRPr>
          </a:p>
          <a:p>
            <a:pPr marL="0" indent="0" algn="ctr">
              <a:lnSpc>
                <a:spcPct val="120000"/>
              </a:lnSpc>
              <a:spcBef>
                <a:spcPts val="0"/>
              </a:spcBef>
              <a:buNone/>
            </a:pPr>
            <a:endParaRPr lang="en-US" sz="1400" dirty="0">
              <a:solidFill>
                <a:schemeClr val="bg2"/>
              </a:solidFill>
            </a:endParaRPr>
          </a:p>
        </p:txBody>
      </p:sp>
    </p:spTree>
    <p:extLst>
      <p:ext uri="{BB962C8B-B14F-4D97-AF65-F5344CB8AC3E}">
        <p14:creationId xmlns:p14="http://schemas.microsoft.com/office/powerpoint/2010/main" val="51481064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27000"/>
            <a:ext cx="6624483" cy="4209869"/>
          </a:xfrm>
          <a:effectLst>
            <a:outerShdw blurRad="50800" dist="76200" dir="2700000" algn="tl" rotWithShape="0">
              <a:prstClr val="black">
                <a:alpha val="40000"/>
              </a:prstClr>
            </a:outerShdw>
          </a:effectLst>
        </p:spPr>
        <p:txBody>
          <a:bodyPr anchor="ctr">
            <a:normAutofit/>
          </a:bodyPr>
          <a:lstStyle/>
          <a:p>
            <a:r>
              <a:rPr lang="en-US" sz="5400" b="1" u="sng" dirty="0" smtClean="0">
                <a:solidFill>
                  <a:schemeClr val="bg2"/>
                </a:solidFill>
              </a:rPr>
              <a:t>Conclusion</a:t>
            </a:r>
            <a:endParaRPr lang="en-US" b="1" u="sng" dirty="0">
              <a:solidFill>
                <a:schemeClr val="bg2"/>
              </a:solidFill>
            </a:endParaRPr>
          </a:p>
        </p:txBody>
      </p:sp>
      <p:sp>
        <p:nvSpPr>
          <p:cNvPr id="6" name="Subtitle 2"/>
          <p:cNvSpPr>
            <a:spLocks noGrp="1"/>
          </p:cNvSpPr>
          <p:nvPr>
            <p:ph type="subTitle" idx="1"/>
          </p:nvPr>
        </p:nvSpPr>
        <p:spPr>
          <a:xfrm>
            <a:off x="876300" y="3409769"/>
            <a:ext cx="7448549" cy="1854199"/>
          </a:xfrm>
          <a:noFill/>
          <a:effectLst>
            <a:outerShdw blurRad="50800" dist="38100" dir="2700000" algn="tl" rotWithShape="0">
              <a:prstClr val="black">
                <a:alpha val="40000"/>
              </a:prstClr>
            </a:outerShdw>
          </a:effectLst>
        </p:spPr>
        <p:txBody>
          <a:bodyPr anchor="ctr">
            <a:normAutofit/>
          </a:bodyPr>
          <a:lstStyle/>
          <a:p>
            <a:r>
              <a:rPr lang="en-US" sz="1800" b="1" dirty="0">
                <a:solidFill>
                  <a:schemeClr val="bg2"/>
                </a:solidFill>
              </a:rPr>
              <a:t>“Continuous improvement is better than delayed </a:t>
            </a:r>
            <a:r>
              <a:rPr lang="en-US" sz="1800" b="1" dirty="0" smtClean="0">
                <a:solidFill>
                  <a:schemeClr val="bg2"/>
                </a:solidFill>
              </a:rPr>
              <a:t>perfection.”</a:t>
            </a:r>
          </a:p>
          <a:p>
            <a:endParaRPr lang="en-US" sz="1800" b="1" i="1" dirty="0">
              <a:solidFill>
                <a:schemeClr val="bg2"/>
              </a:solidFill>
            </a:endParaRPr>
          </a:p>
          <a:p>
            <a:r>
              <a:rPr lang="en-US" sz="1800" b="1" i="1" dirty="0" smtClean="0">
                <a:solidFill>
                  <a:schemeClr val="bg2"/>
                </a:solidFill>
              </a:rPr>
              <a:t>-</a:t>
            </a:r>
            <a:r>
              <a:rPr lang="en-US" sz="1800" b="1" i="1" dirty="0">
                <a:solidFill>
                  <a:schemeClr val="bg2"/>
                </a:solidFill>
              </a:rPr>
              <a:t>Mark Twain, </a:t>
            </a:r>
            <a:r>
              <a:rPr lang="en-US" sz="1800" b="1" i="1" dirty="0" smtClean="0">
                <a:solidFill>
                  <a:schemeClr val="bg2"/>
                </a:solidFill>
              </a:rPr>
              <a:t>Writer</a:t>
            </a:r>
            <a:r>
              <a:rPr lang="en-US" sz="1800" b="1" i="1" dirty="0">
                <a:solidFill>
                  <a:schemeClr val="bg2"/>
                </a:solidFill>
              </a:rPr>
              <a:t>, </a:t>
            </a:r>
            <a:r>
              <a:rPr lang="en-US" sz="1800" b="1" i="1" dirty="0" smtClean="0">
                <a:solidFill>
                  <a:schemeClr val="bg2"/>
                </a:solidFill>
              </a:rPr>
              <a:t>Entrepreneur</a:t>
            </a:r>
            <a:r>
              <a:rPr lang="en-US" sz="1800" b="1" i="1" dirty="0">
                <a:solidFill>
                  <a:schemeClr val="bg2"/>
                </a:solidFill>
              </a:rPr>
              <a:t>, </a:t>
            </a:r>
            <a:r>
              <a:rPr lang="en-US" sz="1800" b="1" i="1" dirty="0" smtClean="0">
                <a:solidFill>
                  <a:schemeClr val="bg2"/>
                </a:solidFill>
              </a:rPr>
              <a:t>Publisher </a:t>
            </a:r>
            <a:r>
              <a:rPr lang="en-US" sz="1800" b="1" i="1" dirty="0">
                <a:solidFill>
                  <a:schemeClr val="bg2"/>
                </a:solidFill>
              </a:rPr>
              <a:t>and </a:t>
            </a:r>
            <a:r>
              <a:rPr lang="en-US" sz="1800" b="1" i="1" dirty="0" smtClean="0">
                <a:solidFill>
                  <a:schemeClr val="bg2"/>
                </a:solidFill>
              </a:rPr>
              <a:t>Lecturer</a:t>
            </a:r>
          </a:p>
          <a:p>
            <a:r>
              <a:rPr lang="en-US" sz="1800" b="1" i="1" dirty="0" smtClean="0">
                <a:solidFill>
                  <a:schemeClr val="bg2"/>
                </a:solidFill>
              </a:rPr>
              <a:t>(1835 – 1910)</a:t>
            </a:r>
            <a:endParaRPr lang="en-US" sz="1800" b="1" i="1" dirty="0">
              <a:solidFill>
                <a:schemeClr val="bg2"/>
              </a:solidFill>
            </a:endParaRPr>
          </a:p>
        </p:txBody>
      </p:sp>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48483" y="628281"/>
            <a:ext cx="3490367" cy="215704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857043111"/>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5">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5268"/>
            <a:ext cx="12192000" cy="1325563"/>
          </a:xfrm>
          <a:solidFill>
            <a:schemeClr val="bg2"/>
          </a:solidFill>
        </p:spPr>
        <p:txBody>
          <a:bodyPr>
            <a:normAutofit/>
          </a:bodyPr>
          <a:lstStyle/>
          <a:p>
            <a:r>
              <a:rPr lang="en-US" sz="4000" b="1" dirty="0">
                <a:solidFill>
                  <a:schemeClr val="accent5">
                    <a:lumMod val="75000"/>
                  </a:schemeClr>
                </a:solidFill>
                <a:effectLst>
                  <a:outerShdw blurRad="50800" dist="38100" dir="2700000" algn="tl" rotWithShape="0">
                    <a:prstClr val="black">
                      <a:alpha val="40000"/>
                    </a:prstClr>
                  </a:outerShdw>
                </a:effectLst>
              </a:rPr>
              <a:t>	</a:t>
            </a:r>
            <a:r>
              <a:rPr lang="en-US" sz="4000" b="1" dirty="0" smtClean="0">
                <a:solidFill>
                  <a:schemeClr val="accent5">
                    <a:lumMod val="75000"/>
                  </a:schemeClr>
                </a:solidFill>
                <a:effectLst>
                  <a:outerShdw blurRad="50800" dist="38100" dir="2700000" algn="tl" rotWithShape="0">
                    <a:prstClr val="black">
                      <a:alpha val="40000"/>
                    </a:prstClr>
                  </a:outerShdw>
                </a:effectLst>
              </a:rPr>
              <a:t>Objective of the Bill</a:t>
            </a:r>
            <a:endParaRPr lang="en-US" sz="4000" b="1" dirty="0">
              <a:solidFill>
                <a:schemeClr val="accent5">
                  <a:lumMod val="75000"/>
                </a:schemeClr>
              </a:solidFill>
              <a:effectLst>
                <a:outerShdw blurRad="50800" dist="38100" dir="2700000" algn="tl" rotWithShape="0">
                  <a:prstClr val="black">
                    <a:alpha val="40000"/>
                  </a:prstClr>
                </a:outerShdw>
              </a:effectLst>
            </a:endParaRPr>
          </a:p>
        </p:txBody>
      </p:sp>
      <p:sp>
        <p:nvSpPr>
          <p:cNvPr id="9" name="Content Placeholder 8"/>
          <p:cNvSpPr>
            <a:spLocks noGrp="1"/>
          </p:cNvSpPr>
          <p:nvPr>
            <p:ph idx="1"/>
          </p:nvPr>
        </p:nvSpPr>
        <p:spPr>
          <a:xfrm>
            <a:off x="838199" y="1545406"/>
            <a:ext cx="11034713" cy="4754135"/>
          </a:xfrm>
        </p:spPr>
        <p:txBody>
          <a:bodyPr>
            <a:normAutofit/>
          </a:bodyPr>
          <a:lstStyle/>
          <a:p>
            <a:pPr marL="0" indent="0" algn="ctr">
              <a:lnSpc>
                <a:spcPct val="100000"/>
              </a:lnSpc>
              <a:spcBef>
                <a:spcPts val="0"/>
              </a:spcBef>
              <a:buNone/>
            </a:pPr>
            <a:r>
              <a:rPr lang="en-US" sz="2000" b="1" dirty="0" smtClean="0">
                <a:solidFill>
                  <a:schemeClr val="bg2"/>
                </a:solidFill>
              </a:rPr>
              <a:t>“</a:t>
            </a:r>
            <a:r>
              <a:rPr lang="en-AU" sz="2000" b="1" dirty="0">
                <a:solidFill>
                  <a:schemeClr val="bg2"/>
                </a:solidFill>
              </a:rPr>
              <a:t>FOR AN ACT TO ESTABLISH A CODE OF </a:t>
            </a:r>
            <a:r>
              <a:rPr lang="en-AU" sz="2000" b="1" dirty="0" smtClean="0">
                <a:solidFill>
                  <a:schemeClr val="bg2"/>
                </a:solidFill>
              </a:rPr>
              <a:t>CONDUCT</a:t>
            </a:r>
          </a:p>
          <a:p>
            <a:pPr marL="0" indent="0" algn="ctr">
              <a:lnSpc>
                <a:spcPct val="100000"/>
              </a:lnSpc>
              <a:spcBef>
                <a:spcPts val="0"/>
              </a:spcBef>
              <a:buNone/>
            </a:pPr>
            <a:r>
              <a:rPr lang="en-AU" sz="2000" b="1" dirty="0" smtClean="0">
                <a:solidFill>
                  <a:schemeClr val="bg2"/>
                </a:solidFill>
              </a:rPr>
              <a:t>AND </a:t>
            </a:r>
            <a:r>
              <a:rPr lang="en-AU" sz="2000" b="1" dirty="0">
                <a:solidFill>
                  <a:schemeClr val="bg2"/>
                </a:solidFill>
              </a:rPr>
              <a:t>FOR OTHER </a:t>
            </a:r>
            <a:r>
              <a:rPr lang="en-AU" sz="2000" b="1" dirty="0" smtClean="0">
                <a:solidFill>
                  <a:schemeClr val="bg2"/>
                </a:solidFill>
              </a:rPr>
              <a:t>MATTERS AS </a:t>
            </a:r>
            <a:r>
              <a:rPr lang="en-AU" sz="2000" b="1" dirty="0">
                <a:solidFill>
                  <a:schemeClr val="bg2"/>
                </a:solidFill>
              </a:rPr>
              <a:t>PRESCRIBED </a:t>
            </a:r>
            <a:endParaRPr lang="en-AU" sz="2000" b="1" dirty="0" smtClean="0">
              <a:solidFill>
                <a:schemeClr val="bg2"/>
              </a:solidFill>
            </a:endParaRPr>
          </a:p>
          <a:p>
            <a:pPr marL="0" indent="0" algn="ctr">
              <a:lnSpc>
                <a:spcPct val="100000"/>
              </a:lnSpc>
              <a:spcBef>
                <a:spcPts val="0"/>
              </a:spcBef>
              <a:buNone/>
            </a:pPr>
            <a:r>
              <a:rPr lang="en-AU" sz="2000" b="1" dirty="0" smtClean="0">
                <a:solidFill>
                  <a:schemeClr val="bg2"/>
                </a:solidFill>
              </a:rPr>
              <a:t>UNDER </a:t>
            </a:r>
            <a:r>
              <a:rPr lang="en-AU" sz="2000" b="1" dirty="0">
                <a:solidFill>
                  <a:schemeClr val="bg2"/>
                </a:solidFill>
              </a:rPr>
              <a:t>SECTION 149 OF THE CONSTITUTION </a:t>
            </a:r>
            <a:endParaRPr lang="en-AU" sz="2000" b="1" dirty="0" smtClean="0">
              <a:solidFill>
                <a:schemeClr val="bg2"/>
              </a:solidFill>
            </a:endParaRPr>
          </a:p>
          <a:p>
            <a:pPr marL="0" indent="0" algn="ctr">
              <a:lnSpc>
                <a:spcPct val="100000"/>
              </a:lnSpc>
              <a:spcBef>
                <a:spcPts val="0"/>
              </a:spcBef>
              <a:buNone/>
            </a:pPr>
            <a:r>
              <a:rPr lang="en-AU" sz="2000" b="1" dirty="0" smtClean="0">
                <a:solidFill>
                  <a:schemeClr val="bg2"/>
                </a:solidFill>
              </a:rPr>
              <a:t>OF THE REPUBLIC </a:t>
            </a:r>
            <a:r>
              <a:rPr lang="en-AU" sz="2000" b="1" dirty="0">
                <a:solidFill>
                  <a:schemeClr val="bg2"/>
                </a:solidFill>
              </a:rPr>
              <a:t>OF </a:t>
            </a:r>
            <a:r>
              <a:rPr lang="en-AU" sz="2000" b="1" dirty="0" smtClean="0">
                <a:solidFill>
                  <a:schemeClr val="bg2"/>
                </a:solidFill>
              </a:rPr>
              <a:t>FIJI”</a:t>
            </a:r>
            <a:endParaRPr lang="en-US" sz="2000" b="1" dirty="0" smtClean="0">
              <a:solidFill>
                <a:schemeClr val="bg2"/>
              </a:solidFill>
            </a:endParaRPr>
          </a:p>
          <a:p>
            <a:pPr marL="0" indent="0">
              <a:lnSpc>
                <a:spcPct val="100000"/>
              </a:lnSpc>
              <a:spcBef>
                <a:spcPts val="0"/>
              </a:spcBef>
              <a:buNone/>
            </a:pPr>
            <a:endParaRPr lang="en-US" sz="2000" i="1" dirty="0" smtClean="0">
              <a:solidFill>
                <a:schemeClr val="bg2"/>
              </a:solidFill>
            </a:endParaRPr>
          </a:p>
          <a:p>
            <a:pPr marL="0" indent="0">
              <a:lnSpc>
                <a:spcPct val="100000"/>
              </a:lnSpc>
              <a:spcBef>
                <a:spcPts val="0"/>
              </a:spcBef>
              <a:buNone/>
            </a:pPr>
            <a:r>
              <a:rPr lang="en-US" b="1" i="1" dirty="0" smtClean="0">
                <a:solidFill>
                  <a:schemeClr val="bg2"/>
                </a:solidFill>
              </a:rPr>
              <a:t>We are all expected to perform our jobs and to perform ethically and in Compliance with the laws, acts, statutes, regulations and policies and procedures that pertain to our jobs.  We all have a responsibility to the public, to those we serve, to our Country and to each other.</a:t>
            </a:r>
          </a:p>
          <a:p>
            <a:pPr marL="0" indent="0">
              <a:lnSpc>
                <a:spcPct val="100000"/>
              </a:lnSpc>
              <a:spcBef>
                <a:spcPts val="0"/>
              </a:spcBef>
              <a:buNone/>
            </a:pPr>
            <a:endParaRPr lang="en-US" sz="2000" i="1" dirty="0">
              <a:solidFill>
                <a:schemeClr val="bg2"/>
              </a:solidFill>
            </a:endParaRPr>
          </a:p>
        </p:txBody>
      </p:sp>
    </p:spTree>
    <p:extLst>
      <p:ext uri="{BB962C8B-B14F-4D97-AF65-F5344CB8AC3E}">
        <p14:creationId xmlns:p14="http://schemas.microsoft.com/office/powerpoint/2010/main" val="9740073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5">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5267"/>
            <a:ext cx="12192000" cy="729168"/>
          </a:xfrm>
          <a:solidFill>
            <a:schemeClr val="bg2"/>
          </a:solidFill>
        </p:spPr>
        <p:txBody>
          <a:bodyPr>
            <a:normAutofit/>
          </a:bodyPr>
          <a:lstStyle/>
          <a:p>
            <a:r>
              <a:rPr lang="en-US" sz="4000" b="1" dirty="0">
                <a:solidFill>
                  <a:schemeClr val="accent5">
                    <a:lumMod val="75000"/>
                  </a:schemeClr>
                </a:solidFill>
                <a:effectLst>
                  <a:outerShdw blurRad="50800" dist="38100" dir="2700000" algn="tl" rotWithShape="0">
                    <a:prstClr val="black">
                      <a:alpha val="40000"/>
                    </a:prstClr>
                  </a:outerShdw>
                </a:effectLst>
              </a:rPr>
              <a:t>	</a:t>
            </a:r>
            <a:r>
              <a:rPr lang="en-US" sz="4000" b="1" dirty="0" smtClean="0">
                <a:solidFill>
                  <a:schemeClr val="accent5">
                    <a:lumMod val="75000"/>
                  </a:schemeClr>
                </a:solidFill>
                <a:effectLst>
                  <a:outerShdw blurRad="50800" dist="38100" dir="2700000" algn="tl" rotWithShape="0">
                    <a:prstClr val="black">
                      <a:alpha val="40000"/>
                    </a:prstClr>
                  </a:outerShdw>
                </a:effectLst>
              </a:rPr>
              <a:t>Section 149 of the Constitution of Fiji</a:t>
            </a:r>
            <a:endParaRPr lang="en-US" sz="4000" b="1" dirty="0">
              <a:solidFill>
                <a:schemeClr val="accent5">
                  <a:lumMod val="75000"/>
                </a:schemeClr>
              </a:solidFill>
              <a:effectLst>
                <a:outerShdw blurRad="50800" dist="38100" dir="2700000" algn="tl" rotWithShape="0">
                  <a:prstClr val="black">
                    <a:alpha val="40000"/>
                  </a:prstClr>
                </a:outerShdw>
              </a:effectLst>
            </a:endParaRPr>
          </a:p>
        </p:txBody>
      </p:sp>
      <p:sp>
        <p:nvSpPr>
          <p:cNvPr id="9" name="Content Placeholder 8"/>
          <p:cNvSpPr>
            <a:spLocks noGrp="1"/>
          </p:cNvSpPr>
          <p:nvPr>
            <p:ph idx="1"/>
          </p:nvPr>
        </p:nvSpPr>
        <p:spPr>
          <a:xfrm>
            <a:off x="957261" y="723901"/>
            <a:ext cx="11034713" cy="5562599"/>
          </a:xfrm>
        </p:spPr>
        <p:txBody>
          <a:bodyPr>
            <a:normAutofit lnSpcReduction="10000"/>
          </a:bodyPr>
          <a:lstStyle/>
          <a:p>
            <a:pPr marL="0" indent="0" algn="ctr">
              <a:lnSpc>
                <a:spcPct val="100000"/>
              </a:lnSpc>
              <a:spcBef>
                <a:spcPts val="0"/>
              </a:spcBef>
              <a:buNone/>
            </a:pPr>
            <a:r>
              <a:rPr lang="en-AU" sz="1400" b="1" u="sng" dirty="0">
                <a:solidFill>
                  <a:schemeClr val="bg2"/>
                </a:solidFill>
              </a:rPr>
              <a:t>CHAPTER </a:t>
            </a:r>
            <a:r>
              <a:rPr lang="en-AU" sz="1400" b="1" u="sng" dirty="0" smtClean="0">
                <a:solidFill>
                  <a:schemeClr val="bg2"/>
                </a:solidFill>
              </a:rPr>
              <a:t>8—ACCOUNTABILITY</a:t>
            </a:r>
          </a:p>
          <a:p>
            <a:pPr marL="0" indent="0" algn="ctr">
              <a:lnSpc>
                <a:spcPct val="100000"/>
              </a:lnSpc>
              <a:spcBef>
                <a:spcPts val="0"/>
              </a:spcBef>
              <a:buNone/>
            </a:pPr>
            <a:endParaRPr lang="en-AU" sz="1400" b="1" u="sng" dirty="0">
              <a:solidFill>
                <a:schemeClr val="bg2"/>
              </a:solidFill>
            </a:endParaRPr>
          </a:p>
          <a:p>
            <a:pPr marL="0" indent="0">
              <a:lnSpc>
                <a:spcPct val="100000"/>
              </a:lnSpc>
              <a:spcBef>
                <a:spcPts val="0"/>
              </a:spcBef>
              <a:buNone/>
            </a:pPr>
            <a:r>
              <a:rPr lang="en-AU" sz="1400" b="1" dirty="0">
                <a:solidFill>
                  <a:schemeClr val="bg2"/>
                </a:solidFill>
              </a:rPr>
              <a:t>Part A—CODE OF </a:t>
            </a:r>
            <a:r>
              <a:rPr lang="en-AU" sz="1400" b="1" dirty="0" smtClean="0">
                <a:solidFill>
                  <a:schemeClr val="bg2"/>
                </a:solidFill>
              </a:rPr>
              <a:t>CONDUCT</a:t>
            </a:r>
          </a:p>
          <a:p>
            <a:pPr marL="0" indent="0">
              <a:lnSpc>
                <a:spcPct val="100000"/>
              </a:lnSpc>
              <a:spcBef>
                <a:spcPts val="0"/>
              </a:spcBef>
              <a:buNone/>
            </a:pPr>
            <a:endParaRPr lang="en-AU" sz="1400" b="1" dirty="0">
              <a:solidFill>
                <a:schemeClr val="bg2"/>
              </a:solidFill>
            </a:endParaRPr>
          </a:p>
          <a:p>
            <a:pPr marL="0" indent="0">
              <a:lnSpc>
                <a:spcPct val="100000"/>
              </a:lnSpc>
              <a:spcBef>
                <a:spcPts val="0"/>
              </a:spcBef>
              <a:buNone/>
            </a:pPr>
            <a:r>
              <a:rPr lang="en-AU" sz="1400" b="1" dirty="0">
                <a:solidFill>
                  <a:schemeClr val="bg2"/>
                </a:solidFill>
              </a:rPr>
              <a:t>Code of </a:t>
            </a:r>
            <a:r>
              <a:rPr lang="en-AU" sz="1400" b="1" dirty="0" smtClean="0">
                <a:solidFill>
                  <a:schemeClr val="bg2"/>
                </a:solidFill>
              </a:rPr>
              <a:t>conduct</a:t>
            </a:r>
          </a:p>
          <a:p>
            <a:pPr marL="0" indent="0">
              <a:lnSpc>
                <a:spcPct val="100000"/>
              </a:lnSpc>
              <a:spcBef>
                <a:spcPts val="0"/>
              </a:spcBef>
              <a:buNone/>
            </a:pPr>
            <a:endParaRPr lang="en-AU" sz="1400" b="1" dirty="0">
              <a:solidFill>
                <a:schemeClr val="bg2"/>
              </a:solidFill>
            </a:endParaRPr>
          </a:p>
          <a:p>
            <a:pPr marL="0" indent="0">
              <a:lnSpc>
                <a:spcPct val="100000"/>
              </a:lnSpc>
              <a:spcBef>
                <a:spcPts val="0"/>
              </a:spcBef>
              <a:buNone/>
            </a:pPr>
            <a:r>
              <a:rPr lang="en-AU" sz="1400" b="1" dirty="0">
                <a:solidFill>
                  <a:schemeClr val="bg2"/>
                </a:solidFill>
              </a:rPr>
              <a:t>149. A written law shall</a:t>
            </a:r>
            <a:r>
              <a:rPr lang="en-AU" sz="1400" b="1" dirty="0" smtClean="0">
                <a:solidFill>
                  <a:schemeClr val="bg2"/>
                </a:solidFill>
              </a:rPr>
              <a:t>—</a:t>
            </a:r>
          </a:p>
          <a:p>
            <a:pPr marL="0" indent="0">
              <a:lnSpc>
                <a:spcPct val="100000"/>
              </a:lnSpc>
              <a:spcBef>
                <a:spcPts val="0"/>
              </a:spcBef>
              <a:buNone/>
            </a:pPr>
            <a:endParaRPr lang="en-AU" sz="1400" b="1" dirty="0">
              <a:solidFill>
                <a:schemeClr val="bg2"/>
              </a:solidFill>
            </a:endParaRPr>
          </a:p>
          <a:p>
            <a:pPr marL="0" indent="0">
              <a:lnSpc>
                <a:spcPct val="100000"/>
              </a:lnSpc>
              <a:spcBef>
                <a:spcPts val="0"/>
              </a:spcBef>
              <a:buNone/>
            </a:pPr>
            <a:r>
              <a:rPr lang="en-AU" sz="1400" b="1" dirty="0">
                <a:solidFill>
                  <a:schemeClr val="bg2"/>
                </a:solidFill>
              </a:rPr>
              <a:t>(a) establish a code of conduct which shall be applicable to the </a:t>
            </a:r>
            <a:r>
              <a:rPr lang="en-AU" sz="1400" b="1" dirty="0" smtClean="0">
                <a:solidFill>
                  <a:schemeClr val="bg2"/>
                </a:solidFill>
              </a:rPr>
              <a:t>President, Speaker</a:t>
            </a:r>
            <a:r>
              <a:rPr lang="en-AU" sz="1400" b="1" dirty="0">
                <a:solidFill>
                  <a:schemeClr val="bg2"/>
                </a:solidFill>
              </a:rPr>
              <a:t>, Deputy Speaker, Prime Minister, Ministers, members </a:t>
            </a:r>
            <a:r>
              <a:rPr lang="en-AU" sz="1400" b="1" dirty="0" smtClean="0">
                <a:solidFill>
                  <a:schemeClr val="bg2"/>
                </a:solidFill>
              </a:rPr>
              <a:t>of Parliament</a:t>
            </a:r>
            <a:r>
              <a:rPr lang="en-AU" sz="1400" b="1" dirty="0">
                <a:solidFill>
                  <a:schemeClr val="bg2"/>
                </a:solidFill>
              </a:rPr>
              <a:t>, holders of offices established by or continued in </a:t>
            </a:r>
            <a:r>
              <a:rPr lang="en-AU" sz="1400" b="1" dirty="0" smtClean="0">
                <a:solidFill>
                  <a:schemeClr val="bg2"/>
                </a:solidFill>
              </a:rPr>
              <a:t>existence under </a:t>
            </a:r>
            <a:r>
              <a:rPr lang="en-AU" sz="1400" b="1" dirty="0">
                <a:solidFill>
                  <a:schemeClr val="bg2"/>
                </a:solidFill>
              </a:rPr>
              <a:t>this Constitution or under any written law, members of </a:t>
            </a:r>
            <a:r>
              <a:rPr lang="en-AU" sz="1400" b="1" dirty="0" smtClean="0">
                <a:solidFill>
                  <a:schemeClr val="bg2"/>
                </a:solidFill>
              </a:rPr>
              <a:t>commissions, permanent </a:t>
            </a:r>
            <a:r>
              <a:rPr lang="en-AU" sz="1400" b="1" dirty="0">
                <a:solidFill>
                  <a:schemeClr val="bg2"/>
                </a:solidFill>
              </a:rPr>
              <a:t>secretaries, ambassadors or other principal representatives </a:t>
            </a:r>
            <a:r>
              <a:rPr lang="en-AU" sz="1400" b="1" dirty="0" smtClean="0">
                <a:solidFill>
                  <a:schemeClr val="bg2"/>
                </a:solidFill>
              </a:rPr>
              <a:t>of the </a:t>
            </a:r>
            <a:r>
              <a:rPr lang="en-AU" sz="1400" b="1" dirty="0">
                <a:solidFill>
                  <a:schemeClr val="bg2"/>
                </a:solidFill>
              </a:rPr>
              <a:t>State, and persons who hold statutory appointments or </a:t>
            </a:r>
            <a:r>
              <a:rPr lang="en-AU" sz="1400" b="1" dirty="0" smtClean="0">
                <a:solidFill>
                  <a:schemeClr val="bg2"/>
                </a:solidFill>
              </a:rPr>
              <a:t>governing or </a:t>
            </a:r>
            <a:r>
              <a:rPr lang="en-AU" sz="1400" b="1" dirty="0">
                <a:solidFill>
                  <a:schemeClr val="bg2"/>
                </a:solidFill>
              </a:rPr>
              <a:t>executive positions in statutory authorities, and to such other </a:t>
            </a:r>
            <a:r>
              <a:rPr lang="en-AU" sz="1400" b="1" dirty="0" smtClean="0">
                <a:solidFill>
                  <a:schemeClr val="bg2"/>
                </a:solidFill>
              </a:rPr>
              <a:t>offices (including </a:t>
            </a:r>
            <a:r>
              <a:rPr lang="en-AU" sz="1400" b="1" dirty="0">
                <a:solidFill>
                  <a:schemeClr val="bg2"/>
                </a:solidFill>
              </a:rPr>
              <a:t>public offices) as may be prescribed by written law;</a:t>
            </a:r>
          </a:p>
          <a:p>
            <a:pPr marL="0" indent="0">
              <a:lnSpc>
                <a:spcPct val="100000"/>
              </a:lnSpc>
              <a:spcBef>
                <a:spcPts val="0"/>
              </a:spcBef>
              <a:buNone/>
            </a:pPr>
            <a:r>
              <a:rPr lang="en-AU" sz="1400" b="1" dirty="0">
                <a:solidFill>
                  <a:schemeClr val="bg2"/>
                </a:solidFill>
              </a:rPr>
              <a:t>(b) </a:t>
            </a:r>
            <a:r>
              <a:rPr lang="en-AU" sz="1400" b="1" dirty="0" smtClean="0">
                <a:solidFill>
                  <a:schemeClr val="bg2"/>
                </a:solidFill>
              </a:rPr>
              <a:t>ESTABLISH RULES, PROCESSES AND PROCEDURES for </a:t>
            </a:r>
            <a:r>
              <a:rPr lang="en-AU" sz="1400" b="1" dirty="0">
                <a:solidFill>
                  <a:schemeClr val="bg2"/>
                </a:solidFill>
              </a:rPr>
              <a:t>the implementation of </a:t>
            </a:r>
            <a:r>
              <a:rPr lang="en-AU" sz="1400" b="1" dirty="0" smtClean="0">
                <a:solidFill>
                  <a:schemeClr val="bg2"/>
                </a:solidFill>
              </a:rPr>
              <a:t>the code </a:t>
            </a:r>
            <a:r>
              <a:rPr lang="en-AU" sz="1400" b="1" dirty="0">
                <a:solidFill>
                  <a:schemeClr val="bg2"/>
                </a:solidFill>
              </a:rPr>
              <a:t>of conduct by the Accountability and Transparency Commission;</a:t>
            </a:r>
          </a:p>
          <a:p>
            <a:pPr marL="0" indent="0">
              <a:lnSpc>
                <a:spcPct val="100000"/>
              </a:lnSpc>
              <a:spcBef>
                <a:spcPts val="0"/>
              </a:spcBef>
              <a:buNone/>
            </a:pPr>
            <a:r>
              <a:rPr lang="en-AU" sz="1400" b="1" dirty="0">
                <a:solidFill>
                  <a:schemeClr val="bg2"/>
                </a:solidFill>
              </a:rPr>
              <a:t>(c) </a:t>
            </a:r>
            <a:r>
              <a:rPr lang="en-AU" sz="1400" b="1" dirty="0" smtClean="0">
                <a:solidFill>
                  <a:schemeClr val="bg2"/>
                </a:solidFill>
              </a:rPr>
              <a:t>PROVIDE FOR THE MONITORING BY THE ACCOUNTABILITY AND TRANSPARENCY COMMISSION of </a:t>
            </a:r>
            <a:r>
              <a:rPr lang="en-AU" sz="1400" b="1" dirty="0">
                <a:solidFill>
                  <a:schemeClr val="bg2"/>
                </a:solidFill>
              </a:rPr>
              <a:t>compliance with the code of conduct by the </a:t>
            </a:r>
            <a:r>
              <a:rPr lang="en-AU" sz="1400" b="1" dirty="0" smtClean="0">
                <a:solidFill>
                  <a:schemeClr val="bg2"/>
                </a:solidFill>
              </a:rPr>
              <a:t>officers mentioned </a:t>
            </a:r>
            <a:r>
              <a:rPr lang="en-AU" sz="1400" b="1" dirty="0">
                <a:solidFill>
                  <a:schemeClr val="bg2"/>
                </a:solidFill>
              </a:rPr>
              <a:t>in paragraph (a);</a:t>
            </a:r>
          </a:p>
          <a:p>
            <a:pPr marL="0" indent="0">
              <a:lnSpc>
                <a:spcPct val="100000"/>
              </a:lnSpc>
              <a:spcBef>
                <a:spcPts val="0"/>
              </a:spcBef>
              <a:buNone/>
            </a:pPr>
            <a:r>
              <a:rPr lang="en-AU" sz="1400" b="1" dirty="0">
                <a:solidFill>
                  <a:schemeClr val="bg2"/>
                </a:solidFill>
              </a:rPr>
              <a:t>(d) </a:t>
            </a:r>
            <a:r>
              <a:rPr lang="en-AU" sz="1400" b="1" dirty="0" smtClean="0">
                <a:solidFill>
                  <a:schemeClr val="bg2"/>
                </a:solidFill>
              </a:rPr>
              <a:t>MAKE PROVISION FOR THE INVESTIGATION OF ALLEGED BREACHES of </a:t>
            </a:r>
            <a:r>
              <a:rPr lang="en-AU" sz="1400" b="1" dirty="0">
                <a:solidFill>
                  <a:schemeClr val="bg2"/>
                </a:solidFill>
              </a:rPr>
              <a:t>the code </a:t>
            </a:r>
            <a:r>
              <a:rPr lang="en-AU" sz="1400" b="1" dirty="0" smtClean="0">
                <a:solidFill>
                  <a:schemeClr val="bg2"/>
                </a:solidFill>
              </a:rPr>
              <a:t>of conduct </a:t>
            </a:r>
            <a:r>
              <a:rPr lang="en-AU" sz="1400" b="1" dirty="0">
                <a:solidFill>
                  <a:schemeClr val="bg2"/>
                </a:solidFill>
              </a:rPr>
              <a:t>and enforcement of the code of conduct by the Accountability </a:t>
            </a:r>
            <a:r>
              <a:rPr lang="en-AU" sz="1400" b="1" dirty="0" smtClean="0">
                <a:solidFill>
                  <a:schemeClr val="bg2"/>
                </a:solidFill>
              </a:rPr>
              <a:t>and Transparency </a:t>
            </a:r>
            <a:r>
              <a:rPr lang="en-AU" sz="1400" b="1" dirty="0">
                <a:solidFill>
                  <a:schemeClr val="bg2"/>
                </a:solidFill>
              </a:rPr>
              <a:t>Commission, including through criminal and </a:t>
            </a:r>
            <a:r>
              <a:rPr lang="en-AU" sz="1400" b="1" dirty="0" smtClean="0">
                <a:solidFill>
                  <a:schemeClr val="bg2"/>
                </a:solidFill>
              </a:rPr>
              <a:t>disciplinary proceedings</a:t>
            </a:r>
            <a:r>
              <a:rPr lang="en-AU" sz="1400" b="1" dirty="0">
                <a:solidFill>
                  <a:schemeClr val="bg2"/>
                </a:solidFill>
              </a:rPr>
              <a:t>, and provide for the removal from office of those officers </a:t>
            </a:r>
            <a:r>
              <a:rPr lang="en-AU" sz="1400" b="1" dirty="0" smtClean="0">
                <a:solidFill>
                  <a:schemeClr val="bg2"/>
                </a:solidFill>
              </a:rPr>
              <a:t>who are </a:t>
            </a:r>
            <a:r>
              <a:rPr lang="en-AU" sz="1400" b="1" dirty="0">
                <a:solidFill>
                  <a:schemeClr val="bg2"/>
                </a:solidFill>
              </a:rPr>
              <a:t>found to be in breach of the code of conduct;</a:t>
            </a:r>
          </a:p>
          <a:p>
            <a:pPr marL="0" indent="0">
              <a:lnSpc>
                <a:spcPct val="100000"/>
              </a:lnSpc>
              <a:spcBef>
                <a:spcPts val="0"/>
              </a:spcBef>
              <a:buNone/>
            </a:pPr>
            <a:r>
              <a:rPr lang="en-AU" sz="1400" b="1" dirty="0">
                <a:solidFill>
                  <a:schemeClr val="bg2"/>
                </a:solidFill>
              </a:rPr>
              <a:t>(e) </a:t>
            </a:r>
            <a:r>
              <a:rPr lang="en-AU" sz="1400" b="1" dirty="0" smtClean="0">
                <a:solidFill>
                  <a:schemeClr val="bg2"/>
                </a:solidFill>
              </a:rPr>
              <a:t>PROVIDE FOR THE PROTECTION OF WHISTLE-BLOWERS, </a:t>
            </a:r>
            <a:r>
              <a:rPr lang="en-AU" sz="1400" b="1" dirty="0">
                <a:solidFill>
                  <a:schemeClr val="bg2"/>
                </a:solidFill>
              </a:rPr>
              <a:t>being persons who, in </a:t>
            </a:r>
            <a:r>
              <a:rPr lang="en-AU" sz="1400" b="1" dirty="0" smtClean="0">
                <a:solidFill>
                  <a:schemeClr val="bg2"/>
                </a:solidFill>
              </a:rPr>
              <a:t>good faith</a:t>
            </a:r>
            <a:r>
              <a:rPr lang="en-AU" sz="1400" b="1" dirty="0">
                <a:solidFill>
                  <a:schemeClr val="bg2"/>
                </a:solidFill>
              </a:rPr>
              <a:t>, make disclosures that an officer mentioned in paragraph (a) </a:t>
            </a:r>
            <a:r>
              <a:rPr lang="en-AU" sz="1400" b="1" dirty="0" smtClean="0">
                <a:solidFill>
                  <a:schemeClr val="bg2"/>
                </a:solidFill>
              </a:rPr>
              <a:t>has contravened </a:t>
            </a:r>
            <a:r>
              <a:rPr lang="en-AU" sz="1400" b="1" dirty="0">
                <a:solidFill>
                  <a:schemeClr val="bg2"/>
                </a:solidFill>
              </a:rPr>
              <a:t>any written law or has breached the code of conduct or </a:t>
            </a:r>
            <a:r>
              <a:rPr lang="en-AU" sz="1400" b="1" dirty="0" smtClean="0">
                <a:solidFill>
                  <a:schemeClr val="bg2"/>
                </a:solidFill>
              </a:rPr>
              <a:t>has engaged </a:t>
            </a:r>
            <a:r>
              <a:rPr lang="en-AU" sz="1400" b="1" dirty="0">
                <a:solidFill>
                  <a:schemeClr val="bg2"/>
                </a:solidFill>
              </a:rPr>
              <a:t>in fraudulent or corrupt practices; and</a:t>
            </a:r>
          </a:p>
          <a:p>
            <a:pPr marL="0" indent="0">
              <a:lnSpc>
                <a:spcPct val="100000"/>
              </a:lnSpc>
              <a:spcBef>
                <a:spcPts val="0"/>
              </a:spcBef>
              <a:buNone/>
            </a:pPr>
            <a:r>
              <a:rPr lang="en-AU" sz="1400" b="1" dirty="0">
                <a:solidFill>
                  <a:schemeClr val="bg2"/>
                </a:solidFill>
              </a:rPr>
              <a:t>(f) </a:t>
            </a:r>
            <a:r>
              <a:rPr lang="en-AU" sz="1400" b="1" dirty="0" smtClean="0">
                <a:solidFill>
                  <a:schemeClr val="bg2"/>
                </a:solidFill>
              </a:rPr>
              <a:t>PROVIDE FOR THE ANNUAL DECLARATION BY THE OFFICERS MENTIONED IN PARAGRAPH (A) OF THE ASSETS AND LIABILITIES </a:t>
            </a:r>
            <a:r>
              <a:rPr lang="en-AU" sz="1400" b="1" dirty="0">
                <a:solidFill>
                  <a:schemeClr val="bg2"/>
                </a:solidFill>
              </a:rPr>
              <a:t>and financial interests of the officer, </a:t>
            </a:r>
            <a:r>
              <a:rPr lang="en-AU" sz="1400" b="1" dirty="0" smtClean="0">
                <a:solidFill>
                  <a:schemeClr val="bg2"/>
                </a:solidFill>
              </a:rPr>
              <a:t>and</a:t>
            </a:r>
          </a:p>
          <a:p>
            <a:pPr marL="0" indent="0">
              <a:lnSpc>
                <a:spcPct val="100000"/>
              </a:lnSpc>
              <a:spcBef>
                <a:spcPts val="0"/>
              </a:spcBef>
              <a:buNone/>
            </a:pPr>
            <a:r>
              <a:rPr lang="en-AU" sz="1400" b="1" dirty="0" smtClean="0">
                <a:solidFill>
                  <a:schemeClr val="bg2"/>
                </a:solidFill>
              </a:rPr>
              <a:t>of </a:t>
            </a:r>
            <a:r>
              <a:rPr lang="en-AU" sz="1400" b="1" dirty="0">
                <a:solidFill>
                  <a:schemeClr val="bg2"/>
                </a:solidFill>
              </a:rPr>
              <a:t>such other direct relatives of the officer as may be prescribed, to </a:t>
            </a:r>
            <a:r>
              <a:rPr lang="en-AU" sz="1400" b="1" dirty="0" smtClean="0">
                <a:solidFill>
                  <a:schemeClr val="bg2"/>
                </a:solidFill>
              </a:rPr>
              <a:t>the Accountability </a:t>
            </a:r>
            <a:r>
              <a:rPr lang="en-AU" sz="1400" b="1" dirty="0">
                <a:solidFill>
                  <a:schemeClr val="bg2"/>
                </a:solidFill>
              </a:rPr>
              <a:t>and Transparency Commission, and for such </a:t>
            </a:r>
            <a:r>
              <a:rPr lang="en-AU" sz="1400" b="1" dirty="0" smtClean="0">
                <a:solidFill>
                  <a:schemeClr val="bg2"/>
                </a:solidFill>
              </a:rPr>
              <a:t>declarations to </a:t>
            </a:r>
            <a:r>
              <a:rPr lang="en-AU" sz="1400" b="1" dirty="0">
                <a:solidFill>
                  <a:schemeClr val="bg2"/>
                </a:solidFill>
              </a:rPr>
              <a:t>be accessible to the public. </a:t>
            </a:r>
            <a:endParaRPr lang="en-US" sz="1400" i="1" dirty="0">
              <a:solidFill>
                <a:schemeClr val="bg2"/>
              </a:solidFill>
            </a:endParaRPr>
          </a:p>
        </p:txBody>
      </p:sp>
    </p:spTree>
    <p:extLst>
      <p:ext uri="{BB962C8B-B14F-4D97-AF65-F5344CB8AC3E}">
        <p14:creationId xmlns:p14="http://schemas.microsoft.com/office/powerpoint/2010/main" val="248654374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5">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5268"/>
            <a:ext cx="12192000" cy="1325563"/>
          </a:xfrm>
          <a:solidFill>
            <a:schemeClr val="bg2"/>
          </a:solidFill>
        </p:spPr>
        <p:txBody>
          <a:bodyPr>
            <a:normAutofit/>
          </a:bodyPr>
          <a:lstStyle/>
          <a:p>
            <a:r>
              <a:rPr lang="en-US" sz="4000" b="1" dirty="0">
                <a:solidFill>
                  <a:schemeClr val="accent5">
                    <a:lumMod val="75000"/>
                  </a:schemeClr>
                </a:solidFill>
                <a:effectLst>
                  <a:outerShdw blurRad="50800" dist="38100" dir="2700000" algn="tl" rotWithShape="0">
                    <a:prstClr val="black">
                      <a:alpha val="40000"/>
                    </a:prstClr>
                  </a:outerShdw>
                </a:effectLst>
              </a:rPr>
              <a:t>	</a:t>
            </a:r>
            <a:r>
              <a:rPr lang="en-US" sz="4000" b="1" dirty="0" smtClean="0">
                <a:solidFill>
                  <a:schemeClr val="accent5">
                    <a:lumMod val="75000"/>
                  </a:schemeClr>
                </a:solidFill>
                <a:effectLst>
                  <a:outerShdw blurRad="50800" dist="38100" dir="2700000" algn="tl" rotWithShape="0">
                    <a:prstClr val="black">
                      <a:alpha val="40000"/>
                    </a:prstClr>
                  </a:outerShdw>
                </a:effectLst>
              </a:rPr>
              <a:t>DEFINTIONS</a:t>
            </a:r>
            <a:endParaRPr lang="en-US" sz="4000" b="1" dirty="0">
              <a:solidFill>
                <a:schemeClr val="accent5">
                  <a:lumMod val="75000"/>
                </a:schemeClr>
              </a:solidFill>
              <a:effectLst>
                <a:outerShdw blurRad="50800" dist="38100" dir="2700000" algn="tl" rotWithShape="0">
                  <a:prstClr val="black">
                    <a:alpha val="40000"/>
                  </a:prstClr>
                </a:outerShdw>
              </a:effectLst>
            </a:endParaRPr>
          </a:p>
        </p:txBody>
      </p:sp>
      <p:sp>
        <p:nvSpPr>
          <p:cNvPr id="9" name="Content Placeholder 8"/>
          <p:cNvSpPr>
            <a:spLocks noGrp="1"/>
          </p:cNvSpPr>
          <p:nvPr>
            <p:ph idx="1"/>
          </p:nvPr>
        </p:nvSpPr>
        <p:spPr>
          <a:xfrm>
            <a:off x="838199" y="1328731"/>
            <a:ext cx="11034713" cy="4754135"/>
          </a:xfrm>
        </p:spPr>
        <p:txBody>
          <a:bodyPr>
            <a:normAutofit/>
          </a:bodyPr>
          <a:lstStyle/>
          <a:p>
            <a:pPr marL="0" indent="0" algn="ctr">
              <a:lnSpc>
                <a:spcPct val="100000"/>
              </a:lnSpc>
              <a:spcBef>
                <a:spcPts val="0"/>
              </a:spcBef>
              <a:buNone/>
            </a:pPr>
            <a:r>
              <a:rPr lang="en-AU" sz="2000" b="1" u="sng" dirty="0">
                <a:solidFill>
                  <a:schemeClr val="bg2"/>
                </a:solidFill>
              </a:rPr>
              <a:t>“public official” means the holder of the following offices</a:t>
            </a:r>
            <a:r>
              <a:rPr lang="en-AU" sz="2000" b="1" u="sng" dirty="0" smtClean="0">
                <a:solidFill>
                  <a:schemeClr val="bg2"/>
                </a:solidFill>
              </a:rPr>
              <a:t>—</a:t>
            </a:r>
          </a:p>
          <a:p>
            <a:pPr marL="0" indent="0" algn="ctr">
              <a:lnSpc>
                <a:spcPct val="100000"/>
              </a:lnSpc>
              <a:spcBef>
                <a:spcPts val="0"/>
              </a:spcBef>
              <a:buNone/>
            </a:pPr>
            <a:endParaRPr lang="en-AU" sz="2000" b="1" u="sng" dirty="0">
              <a:solidFill>
                <a:schemeClr val="bg2"/>
              </a:solidFill>
            </a:endParaRPr>
          </a:p>
          <a:p>
            <a:pPr marL="0" indent="0">
              <a:lnSpc>
                <a:spcPct val="100000"/>
              </a:lnSpc>
              <a:spcBef>
                <a:spcPts val="0"/>
              </a:spcBef>
              <a:buNone/>
            </a:pPr>
            <a:r>
              <a:rPr lang="en-AU" sz="2000" b="1" dirty="0">
                <a:solidFill>
                  <a:schemeClr val="bg2"/>
                </a:solidFill>
              </a:rPr>
              <a:t>(a)	 an office created by, or continued in existence, under the Constitution;</a:t>
            </a:r>
          </a:p>
          <a:p>
            <a:pPr marL="0" indent="0">
              <a:lnSpc>
                <a:spcPct val="100000"/>
              </a:lnSpc>
              <a:spcBef>
                <a:spcPts val="0"/>
              </a:spcBef>
              <a:buNone/>
            </a:pPr>
            <a:r>
              <a:rPr lang="en-AU" sz="2000" b="1" dirty="0">
                <a:solidFill>
                  <a:schemeClr val="bg2"/>
                </a:solidFill>
              </a:rPr>
              <a:t>(b)	 an office in respect of which the Constitution makes provision;</a:t>
            </a:r>
          </a:p>
          <a:p>
            <a:pPr marL="0" indent="0">
              <a:lnSpc>
                <a:spcPct val="100000"/>
              </a:lnSpc>
              <a:spcBef>
                <a:spcPts val="0"/>
              </a:spcBef>
              <a:buNone/>
            </a:pPr>
            <a:r>
              <a:rPr lang="en-AU" sz="2000" b="1" dirty="0">
                <a:solidFill>
                  <a:schemeClr val="bg2"/>
                </a:solidFill>
              </a:rPr>
              <a:t>(c)	 an officer or employee of any statutory authority or of any commission</a:t>
            </a:r>
          </a:p>
          <a:p>
            <a:pPr marL="0" indent="0">
              <a:lnSpc>
                <a:spcPct val="100000"/>
              </a:lnSpc>
              <a:spcBef>
                <a:spcPts val="0"/>
              </a:spcBef>
              <a:buNone/>
            </a:pPr>
            <a:r>
              <a:rPr lang="en-AU" sz="2000" b="1" dirty="0" smtClean="0">
                <a:solidFill>
                  <a:schemeClr val="bg2"/>
                </a:solidFill>
              </a:rPr>
              <a:t>	established </a:t>
            </a:r>
            <a:r>
              <a:rPr lang="en-AU" sz="2000" b="1" dirty="0">
                <a:solidFill>
                  <a:schemeClr val="bg2"/>
                </a:solidFill>
              </a:rPr>
              <a:t>by, or continued in existence, under the Constitution;</a:t>
            </a:r>
          </a:p>
          <a:p>
            <a:pPr marL="0" indent="0">
              <a:lnSpc>
                <a:spcPct val="100000"/>
              </a:lnSpc>
              <a:spcBef>
                <a:spcPts val="0"/>
              </a:spcBef>
              <a:buNone/>
            </a:pPr>
            <a:r>
              <a:rPr lang="en-AU" sz="2000" b="1" dirty="0">
                <a:solidFill>
                  <a:schemeClr val="bg2"/>
                </a:solidFill>
              </a:rPr>
              <a:t>(d)	 an office in the civil service and the disciplined force; or</a:t>
            </a:r>
          </a:p>
          <a:p>
            <a:pPr marL="0" indent="0">
              <a:lnSpc>
                <a:spcPct val="100000"/>
              </a:lnSpc>
              <a:spcBef>
                <a:spcPts val="0"/>
              </a:spcBef>
              <a:buNone/>
            </a:pPr>
            <a:r>
              <a:rPr lang="en-AU" sz="2000" b="1" dirty="0">
                <a:solidFill>
                  <a:schemeClr val="bg2"/>
                </a:solidFill>
              </a:rPr>
              <a:t>(e) </a:t>
            </a:r>
            <a:r>
              <a:rPr lang="en-AU" sz="2000" b="1" dirty="0" smtClean="0">
                <a:solidFill>
                  <a:schemeClr val="bg2"/>
                </a:solidFill>
              </a:rPr>
              <a:t>	an </a:t>
            </a:r>
            <a:r>
              <a:rPr lang="en-AU" sz="2000" b="1" dirty="0">
                <a:solidFill>
                  <a:schemeClr val="bg2"/>
                </a:solidFill>
              </a:rPr>
              <a:t>office established by written law,</a:t>
            </a:r>
          </a:p>
          <a:p>
            <a:pPr marL="0" indent="0">
              <a:lnSpc>
                <a:spcPct val="100000"/>
              </a:lnSpc>
              <a:spcBef>
                <a:spcPts val="0"/>
              </a:spcBef>
              <a:buNone/>
            </a:pPr>
            <a:endParaRPr lang="en-AU" sz="2000" b="1" dirty="0" smtClean="0">
              <a:solidFill>
                <a:schemeClr val="bg2"/>
              </a:solidFill>
            </a:endParaRPr>
          </a:p>
          <a:p>
            <a:pPr marL="0" indent="0">
              <a:lnSpc>
                <a:spcPct val="100000"/>
              </a:lnSpc>
              <a:spcBef>
                <a:spcPts val="0"/>
              </a:spcBef>
              <a:buNone/>
            </a:pPr>
            <a:r>
              <a:rPr lang="en-AU" sz="2000" b="1" dirty="0" smtClean="0">
                <a:solidFill>
                  <a:schemeClr val="bg2"/>
                </a:solidFill>
              </a:rPr>
              <a:t>but </a:t>
            </a:r>
            <a:r>
              <a:rPr lang="en-AU" sz="2000" b="1" dirty="0">
                <a:solidFill>
                  <a:schemeClr val="bg2"/>
                </a:solidFill>
              </a:rPr>
              <a:t>does not include a judicial officer, the President, the Prime Minister, members</a:t>
            </a:r>
          </a:p>
          <a:p>
            <a:pPr marL="0" indent="0">
              <a:lnSpc>
                <a:spcPct val="100000"/>
              </a:lnSpc>
              <a:spcBef>
                <a:spcPts val="0"/>
              </a:spcBef>
              <a:buNone/>
            </a:pPr>
            <a:r>
              <a:rPr lang="en-AU" sz="2000" b="1" dirty="0">
                <a:solidFill>
                  <a:schemeClr val="bg2"/>
                </a:solidFill>
              </a:rPr>
              <a:t>of Parliament, a member of a statutory authority, or a member of a commission</a:t>
            </a:r>
          </a:p>
          <a:p>
            <a:pPr marL="0" indent="0">
              <a:lnSpc>
                <a:spcPct val="100000"/>
              </a:lnSpc>
              <a:spcBef>
                <a:spcPts val="0"/>
              </a:spcBef>
              <a:buNone/>
            </a:pPr>
            <a:r>
              <a:rPr lang="en-AU" sz="2000" b="1" dirty="0">
                <a:solidFill>
                  <a:schemeClr val="bg2"/>
                </a:solidFill>
              </a:rPr>
              <a:t>established by, or continued in existence, under the Constitution, or any person</a:t>
            </a:r>
          </a:p>
          <a:p>
            <a:pPr marL="0" indent="0">
              <a:lnSpc>
                <a:spcPct val="100000"/>
              </a:lnSpc>
              <a:spcBef>
                <a:spcPts val="0"/>
              </a:spcBef>
              <a:buNone/>
            </a:pPr>
            <a:r>
              <a:rPr lang="en-AU" sz="2000" b="1" dirty="0">
                <a:solidFill>
                  <a:schemeClr val="bg2"/>
                </a:solidFill>
              </a:rPr>
              <a:t>to whom Schedule 1, 2, 3 or 4 applies;</a:t>
            </a:r>
          </a:p>
          <a:p>
            <a:pPr marL="0" indent="0" algn="ctr">
              <a:lnSpc>
                <a:spcPct val="100000"/>
              </a:lnSpc>
              <a:spcBef>
                <a:spcPts val="0"/>
              </a:spcBef>
              <a:buNone/>
            </a:pPr>
            <a:endParaRPr lang="en-AU" sz="2000" b="1" dirty="0">
              <a:solidFill>
                <a:schemeClr val="bg2"/>
              </a:solidFill>
            </a:endParaRPr>
          </a:p>
          <a:p>
            <a:pPr marL="0" indent="0" algn="ctr">
              <a:lnSpc>
                <a:spcPct val="100000"/>
              </a:lnSpc>
              <a:spcBef>
                <a:spcPts val="0"/>
              </a:spcBef>
              <a:buNone/>
            </a:pPr>
            <a:r>
              <a:rPr lang="en-AU" sz="2000" b="1" u="sng" dirty="0" smtClean="0">
                <a:solidFill>
                  <a:schemeClr val="bg2"/>
                </a:solidFill>
              </a:rPr>
              <a:t>“</a:t>
            </a:r>
            <a:r>
              <a:rPr lang="en-AU" sz="2000" b="1" u="sng" dirty="0">
                <a:solidFill>
                  <a:schemeClr val="bg2"/>
                </a:solidFill>
              </a:rPr>
              <a:t>spouse” includes a de facto </a:t>
            </a:r>
            <a:r>
              <a:rPr lang="en-AU" sz="2000" b="1" u="sng" dirty="0" smtClean="0">
                <a:solidFill>
                  <a:schemeClr val="bg2"/>
                </a:solidFill>
              </a:rPr>
              <a:t>partner</a:t>
            </a:r>
            <a:endParaRPr lang="en-US" sz="2000" i="1" u="sng" dirty="0">
              <a:solidFill>
                <a:schemeClr val="bg2"/>
              </a:solidFill>
            </a:endParaRPr>
          </a:p>
        </p:txBody>
      </p:sp>
    </p:spTree>
    <p:extLst>
      <p:ext uri="{BB962C8B-B14F-4D97-AF65-F5344CB8AC3E}">
        <p14:creationId xmlns:p14="http://schemas.microsoft.com/office/powerpoint/2010/main" val="340381815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5">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5268"/>
            <a:ext cx="12192000" cy="1325563"/>
          </a:xfrm>
          <a:solidFill>
            <a:schemeClr val="bg2"/>
          </a:solidFill>
        </p:spPr>
        <p:txBody>
          <a:bodyPr>
            <a:normAutofit/>
          </a:bodyPr>
          <a:lstStyle/>
          <a:p>
            <a:r>
              <a:rPr lang="en-US" sz="4000" b="1" dirty="0">
                <a:solidFill>
                  <a:schemeClr val="accent5">
                    <a:lumMod val="75000"/>
                  </a:schemeClr>
                </a:solidFill>
                <a:effectLst>
                  <a:outerShdw blurRad="50800" dist="38100" dir="2700000" algn="tl" rotWithShape="0">
                    <a:prstClr val="black">
                      <a:alpha val="40000"/>
                    </a:prstClr>
                  </a:outerShdw>
                </a:effectLst>
              </a:rPr>
              <a:t>	</a:t>
            </a:r>
            <a:r>
              <a:rPr lang="en-US" sz="4000" b="1" dirty="0" smtClean="0">
                <a:solidFill>
                  <a:schemeClr val="accent5">
                    <a:lumMod val="75000"/>
                  </a:schemeClr>
                </a:solidFill>
                <a:effectLst>
                  <a:outerShdw blurRad="50800" dist="38100" dir="2700000" algn="tl" rotWithShape="0">
                    <a:prstClr val="black">
                      <a:alpha val="40000"/>
                    </a:prstClr>
                  </a:outerShdw>
                </a:effectLst>
              </a:rPr>
              <a:t>DEFINTIONS</a:t>
            </a:r>
            <a:endParaRPr lang="en-US" sz="4000" b="1" dirty="0">
              <a:solidFill>
                <a:schemeClr val="accent5">
                  <a:lumMod val="75000"/>
                </a:schemeClr>
              </a:solidFill>
              <a:effectLst>
                <a:outerShdw blurRad="50800" dist="38100" dir="2700000" algn="tl" rotWithShape="0">
                  <a:prstClr val="black">
                    <a:alpha val="40000"/>
                  </a:prstClr>
                </a:outerShdw>
              </a:effectLst>
            </a:endParaRPr>
          </a:p>
        </p:txBody>
      </p:sp>
      <p:sp>
        <p:nvSpPr>
          <p:cNvPr id="9" name="Content Placeholder 8"/>
          <p:cNvSpPr>
            <a:spLocks noGrp="1"/>
          </p:cNvSpPr>
          <p:nvPr>
            <p:ph idx="1"/>
          </p:nvPr>
        </p:nvSpPr>
        <p:spPr>
          <a:xfrm>
            <a:off x="838199" y="1328731"/>
            <a:ext cx="11034713" cy="4754135"/>
          </a:xfrm>
        </p:spPr>
        <p:txBody>
          <a:bodyPr>
            <a:normAutofit/>
          </a:bodyPr>
          <a:lstStyle/>
          <a:p>
            <a:pPr marL="0" indent="0">
              <a:lnSpc>
                <a:spcPct val="100000"/>
              </a:lnSpc>
              <a:spcBef>
                <a:spcPts val="0"/>
              </a:spcBef>
              <a:buNone/>
            </a:pPr>
            <a:r>
              <a:rPr lang="en-AU" sz="2000" b="1" u="sng" dirty="0">
                <a:solidFill>
                  <a:schemeClr val="bg2"/>
                </a:solidFill>
              </a:rPr>
              <a:t>“appointing authority” </a:t>
            </a:r>
            <a:r>
              <a:rPr lang="en-AU" sz="2000" b="1" dirty="0">
                <a:solidFill>
                  <a:schemeClr val="bg2"/>
                </a:solidFill>
              </a:rPr>
              <a:t>means a person or entity which is responsible for</a:t>
            </a:r>
          </a:p>
          <a:p>
            <a:pPr marL="0" indent="0">
              <a:lnSpc>
                <a:spcPct val="100000"/>
              </a:lnSpc>
              <a:spcBef>
                <a:spcPts val="0"/>
              </a:spcBef>
              <a:buNone/>
            </a:pPr>
            <a:r>
              <a:rPr lang="en-AU" sz="2000" b="1" dirty="0">
                <a:solidFill>
                  <a:schemeClr val="bg2"/>
                </a:solidFill>
              </a:rPr>
              <a:t>appointing or advising on the appointment of any person to whom a Code</a:t>
            </a:r>
          </a:p>
          <a:p>
            <a:pPr marL="0" indent="0">
              <a:lnSpc>
                <a:spcPct val="100000"/>
              </a:lnSpc>
              <a:spcBef>
                <a:spcPts val="0"/>
              </a:spcBef>
              <a:buNone/>
            </a:pPr>
            <a:r>
              <a:rPr lang="en-AU" sz="2000" b="1" dirty="0">
                <a:solidFill>
                  <a:schemeClr val="bg2"/>
                </a:solidFill>
              </a:rPr>
              <a:t>of Conduct applies or a person or entity which has the authority to take</a:t>
            </a:r>
          </a:p>
          <a:p>
            <a:pPr marL="0" indent="0">
              <a:lnSpc>
                <a:spcPct val="100000"/>
              </a:lnSpc>
              <a:spcBef>
                <a:spcPts val="0"/>
              </a:spcBef>
              <a:buNone/>
            </a:pPr>
            <a:r>
              <a:rPr lang="en-AU" sz="2000" b="1" dirty="0">
                <a:solidFill>
                  <a:schemeClr val="bg2"/>
                </a:solidFill>
              </a:rPr>
              <a:t>disciplinary action against, or remove from office, any person to whom a</a:t>
            </a:r>
          </a:p>
          <a:p>
            <a:pPr marL="0" indent="0">
              <a:lnSpc>
                <a:spcPct val="100000"/>
              </a:lnSpc>
              <a:spcBef>
                <a:spcPts val="0"/>
              </a:spcBef>
              <a:buNone/>
            </a:pPr>
            <a:r>
              <a:rPr lang="en-AU" sz="2000" b="1" dirty="0">
                <a:solidFill>
                  <a:schemeClr val="bg2"/>
                </a:solidFill>
              </a:rPr>
              <a:t>Code of Conduct applies</a:t>
            </a:r>
            <a:r>
              <a:rPr lang="en-AU" sz="2000" b="1" dirty="0" smtClean="0">
                <a:solidFill>
                  <a:schemeClr val="bg2"/>
                </a:solidFill>
              </a:rPr>
              <a:t>;</a:t>
            </a:r>
          </a:p>
          <a:p>
            <a:pPr marL="0" indent="0">
              <a:lnSpc>
                <a:spcPct val="100000"/>
              </a:lnSpc>
              <a:spcBef>
                <a:spcPts val="0"/>
              </a:spcBef>
              <a:buNone/>
            </a:pPr>
            <a:endParaRPr lang="en-AU" sz="2000" b="1" i="1" u="sng" dirty="0">
              <a:solidFill>
                <a:schemeClr val="bg2"/>
              </a:solidFill>
            </a:endParaRPr>
          </a:p>
          <a:p>
            <a:pPr marL="0" indent="0">
              <a:lnSpc>
                <a:spcPct val="100000"/>
              </a:lnSpc>
              <a:spcBef>
                <a:spcPts val="0"/>
              </a:spcBef>
              <a:buNone/>
            </a:pPr>
            <a:r>
              <a:rPr lang="en-AU" sz="2000" b="1" i="1" u="sng" dirty="0">
                <a:solidFill>
                  <a:schemeClr val="bg2"/>
                </a:solidFill>
              </a:rPr>
              <a:t>“detrimental action” includes action causing, comprising or involving—</a:t>
            </a:r>
          </a:p>
          <a:p>
            <a:pPr marL="0" indent="0">
              <a:lnSpc>
                <a:spcPct val="100000"/>
              </a:lnSpc>
              <a:spcBef>
                <a:spcPts val="0"/>
              </a:spcBef>
              <a:buNone/>
            </a:pPr>
            <a:r>
              <a:rPr lang="en-AU" sz="2000" i="1" dirty="0">
                <a:solidFill>
                  <a:schemeClr val="bg2"/>
                </a:solidFill>
              </a:rPr>
              <a:t>(a) injury, damage or loss;</a:t>
            </a:r>
          </a:p>
          <a:p>
            <a:pPr marL="0" indent="0">
              <a:lnSpc>
                <a:spcPct val="100000"/>
              </a:lnSpc>
              <a:spcBef>
                <a:spcPts val="0"/>
              </a:spcBef>
              <a:buNone/>
            </a:pPr>
            <a:r>
              <a:rPr lang="en-AU" sz="2000" i="1" dirty="0">
                <a:solidFill>
                  <a:schemeClr val="bg2"/>
                </a:solidFill>
              </a:rPr>
              <a:t>(b) intimidation or harassment;</a:t>
            </a:r>
          </a:p>
          <a:p>
            <a:pPr marL="0" indent="0">
              <a:lnSpc>
                <a:spcPct val="100000"/>
              </a:lnSpc>
              <a:spcBef>
                <a:spcPts val="0"/>
              </a:spcBef>
              <a:buNone/>
            </a:pPr>
            <a:r>
              <a:rPr lang="en-AU" sz="2000" i="1" dirty="0">
                <a:solidFill>
                  <a:schemeClr val="bg2"/>
                </a:solidFill>
              </a:rPr>
              <a:t>(c) adverse discrimination, disadvantage or adverse treatment in relation</a:t>
            </a:r>
          </a:p>
          <a:p>
            <a:pPr marL="0" indent="0">
              <a:lnSpc>
                <a:spcPct val="100000"/>
              </a:lnSpc>
              <a:spcBef>
                <a:spcPts val="0"/>
              </a:spcBef>
              <a:buNone/>
            </a:pPr>
            <a:r>
              <a:rPr lang="en-AU" sz="2000" i="1" dirty="0">
                <a:solidFill>
                  <a:schemeClr val="bg2"/>
                </a:solidFill>
              </a:rPr>
              <a:t>to a person’s career, profession, employment, trade or business;</a:t>
            </a:r>
          </a:p>
          <a:p>
            <a:pPr marL="0" indent="0">
              <a:lnSpc>
                <a:spcPct val="100000"/>
              </a:lnSpc>
              <a:spcBef>
                <a:spcPts val="0"/>
              </a:spcBef>
              <a:buNone/>
            </a:pPr>
            <a:r>
              <a:rPr lang="en-AU" sz="2000" i="1" dirty="0">
                <a:solidFill>
                  <a:schemeClr val="bg2"/>
                </a:solidFill>
              </a:rPr>
              <a:t>(d) any disciplinary action;</a:t>
            </a:r>
          </a:p>
          <a:p>
            <a:pPr marL="0" indent="0">
              <a:lnSpc>
                <a:spcPct val="100000"/>
              </a:lnSpc>
              <a:spcBef>
                <a:spcPts val="0"/>
              </a:spcBef>
              <a:buNone/>
            </a:pPr>
            <a:r>
              <a:rPr lang="en-AU" sz="2000" i="1" dirty="0">
                <a:solidFill>
                  <a:schemeClr val="bg2"/>
                </a:solidFill>
              </a:rPr>
              <a:t>(e) dismissal or having his or her services or employment dispensed</a:t>
            </a:r>
          </a:p>
          <a:p>
            <a:pPr marL="0" indent="0">
              <a:lnSpc>
                <a:spcPct val="100000"/>
              </a:lnSpc>
              <a:spcBef>
                <a:spcPts val="0"/>
              </a:spcBef>
              <a:buNone/>
            </a:pPr>
            <a:r>
              <a:rPr lang="en-AU" sz="2000" i="1" dirty="0">
                <a:solidFill>
                  <a:schemeClr val="bg2"/>
                </a:solidFill>
              </a:rPr>
              <a:t>with or otherwise terminated; or</a:t>
            </a:r>
          </a:p>
          <a:p>
            <a:pPr marL="0" indent="0">
              <a:lnSpc>
                <a:spcPct val="100000"/>
              </a:lnSpc>
              <a:spcBef>
                <a:spcPts val="0"/>
              </a:spcBef>
              <a:buNone/>
            </a:pPr>
            <a:r>
              <a:rPr lang="en-AU" sz="2000" i="1" dirty="0">
                <a:solidFill>
                  <a:schemeClr val="bg2"/>
                </a:solidFill>
              </a:rPr>
              <a:t>(f) a reprisal;</a:t>
            </a:r>
          </a:p>
          <a:p>
            <a:pPr marL="0" indent="0" algn="ctr">
              <a:lnSpc>
                <a:spcPct val="100000"/>
              </a:lnSpc>
              <a:spcBef>
                <a:spcPts val="0"/>
              </a:spcBef>
              <a:buNone/>
            </a:pPr>
            <a:endParaRPr lang="en-US" sz="2000" i="1" u="sng" dirty="0">
              <a:solidFill>
                <a:schemeClr val="bg2"/>
              </a:solidFill>
            </a:endParaRPr>
          </a:p>
        </p:txBody>
      </p:sp>
    </p:spTree>
    <p:extLst>
      <p:ext uri="{BB962C8B-B14F-4D97-AF65-F5344CB8AC3E}">
        <p14:creationId xmlns:p14="http://schemas.microsoft.com/office/powerpoint/2010/main" val="377149173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5">
            <a:lumMod val="75000"/>
          </a:schemeClr>
        </a:solidFill>
        <a:effectLst/>
      </p:bgPr>
    </p:bg>
    <p:spTree>
      <p:nvGrpSpPr>
        <p:cNvPr id="1" name=""/>
        <p:cNvGrpSpPr/>
        <p:nvPr/>
      </p:nvGrpSpPr>
      <p:grpSpPr>
        <a:xfrm>
          <a:off x="0" y="0"/>
          <a:ext cx="0" cy="0"/>
          <a:chOff x="0" y="0"/>
          <a:chExt cx="0" cy="0"/>
        </a:xfrm>
      </p:grpSpPr>
      <p:sp>
        <p:nvSpPr>
          <p:cNvPr id="10" name="Title 1"/>
          <p:cNvSpPr>
            <a:spLocks noGrp="1"/>
          </p:cNvSpPr>
          <p:nvPr>
            <p:ph type="title"/>
          </p:nvPr>
        </p:nvSpPr>
        <p:spPr>
          <a:xfrm>
            <a:off x="0" y="-5268"/>
            <a:ext cx="12192000" cy="1325563"/>
          </a:xfrm>
          <a:solidFill>
            <a:schemeClr val="bg2"/>
          </a:solidFill>
        </p:spPr>
        <p:txBody>
          <a:bodyPr>
            <a:normAutofit/>
          </a:bodyPr>
          <a:lstStyle/>
          <a:p>
            <a:r>
              <a:rPr lang="en-US" sz="4000" b="1" dirty="0" smtClean="0">
                <a:solidFill>
                  <a:schemeClr val="accent5">
                    <a:lumMod val="75000"/>
                  </a:schemeClr>
                </a:solidFill>
                <a:effectLst>
                  <a:outerShdw blurRad="50800" dist="38100" dir="2700000" algn="tl" rotWithShape="0">
                    <a:prstClr val="black">
                      <a:alpha val="40000"/>
                    </a:prstClr>
                  </a:outerShdw>
                </a:effectLst>
              </a:rPr>
              <a:t>	Reason for the Bill</a:t>
            </a:r>
            <a:endParaRPr lang="en-US" sz="4000" b="1" dirty="0">
              <a:solidFill>
                <a:schemeClr val="accent5">
                  <a:lumMod val="75000"/>
                </a:schemeClr>
              </a:solidFill>
              <a:effectLst>
                <a:outerShdw blurRad="50800" dist="38100" dir="2700000" algn="tl" rotWithShape="0">
                  <a:prstClr val="black">
                    <a:alpha val="40000"/>
                  </a:prstClr>
                </a:outerShdw>
              </a:effectLst>
            </a:endParaRPr>
          </a:p>
        </p:txBody>
      </p:sp>
      <p:sp>
        <p:nvSpPr>
          <p:cNvPr id="5" name="Slide Number Placeholder 4"/>
          <p:cNvSpPr>
            <a:spLocks noGrp="1"/>
          </p:cNvSpPr>
          <p:nvPr>
            <p:ph type="sldNum" sz="quarter" idx="4294967295"/>
          </p:nvPr>
        </p:nvSpPr>
        <p:spPr>
          <a:xfrm>
            <a:off x="5305698" y="6299541"/>
            <a:ext cx="2743200" cy="365125"/>
          </a:xfrm>
          <a:prstGeom prst="rect">
            <a:avLst/>
          </a:prstGeom>
        </p:spPr>
        <p:txBody>
          <a:bodyPr/>
          <a:lstStyle/>
          <a:p>
            <a:fld id="{FEA0797A-A911-F347-A2E6-188D350A2CB8}" type="slidenum">
              <a:rPr lang="en-US" b="1" smtClean="0">
                <a:latin typeface="News Gothic MT" charset="0"/>
                <a:ea typeface="News Gothic MT" charset="0"/>
                <a:cs typeface="News Gothic MT" charset="0"/>
              </a:rPr>
              <a:t>7</a:t>
            </a:fld>
            <a:endParaRPr lang="en-US" b="1" dirty="0">
              <a:latin typeface="News Gothic MT" charset="0"/>
              <a:ea typeface="News Gothic MT" charset="0"/>
              <a:cs typeface="News Gothic MT" charset="0"/>
            </a:endParaRPr>
          </a:p>
        </p:txBody>
      </p:sp>
      <p:sp>
        <p:nvSpPr>
          <p:cNvPr id="9" name="Content Placeholder 8"/>
          <p:cNvSpPr>
            <a:spLocks noGrp="1"/>
          </p:cNvSpPr>
          <p:nvPr>
            <p:ph idx="1"/>
          </p:nvPr>
        </p:nvSpPr>
        <p:spPr>
          <a:xfrm>
            <a:off x="838199" y="1320295"/>
            <a:ext cx="11034713" cy="4856667"/>
          </a:xfrm>
        </p:spPr>
        <p:txBody>
          <a:bodyPr>
            <a:normAutofit/>
          </a:bodyPr>
          <a:lstStyle/>
          <a:p>
            <a:pPr marL="0" indent="0" algn="ctr">
              <a:lnSpc>
                <a:spcPct val="120000"/>
              </a:lnSpc>
              <a:spcBef>
                <a:spcPts val="0"/>
              </a:spcBef>
              <a:buNone/>
            </a:pPr>
            <a:r>
              <a:rPr lang="en-US" sz="1800" b="1" u="sng" dirty="0" smtClean="0">
                <a:solidFill>
                  <a:schemeClr val="bg2"/>
                </a:solidFill>
              </a:rPr>
              <a:t>A Uniform Code of Conduct for all Public Officials</a:t>
            </a:r>
          </a:p>
          <a:p>
            <a:pPr marL="0" indent="0">
              <a:lnSpc>
                <a:spcPct val="120000"/>
              </a:lnSpc>
              <a:spcBef>
                <a:spcPts val="0"/>
              </a:spcBef>
              <a:buNone/>
            </a:pPr>
            <a:endParaRPr lang="en-US" sz="1400" b="1" dirty="0">
              <a:solidFill>
                <a:schemeClr val="bg2"/>
              </a:solidFill>
            </a:endParaRPr>
          </a:p>
          <a:p>
            <a:pPr>
              <a:lnSpc>
                <a:spcPct val="120000"/>
              </a:lnSpc>
              <a:spcBef>
                <a:spcPts val="0"/>
              </a:spcBef>
            </a:pPr>
            <a:r>
              <a:rPr lang="en-US" sz="1600" b="1" dirty="0" smtClean="0">
                <a:solidFill>
                  <a:schemeClr val="bg2"/>
                </a:solidFill>
              </a:rPr>
              <a:t>Very </a:t>
            </a:r>
            <a:r>
              <a:rPr lang="en-US" sz="1600" b="1" dirty="0">
                <a:solidFill>
                  <a:schemeClr val="bg2"/>
                </a:solidFill>
              </a:rPr>
              <a:t>few people show up to work with the intent to break the law. Sure, it does happen, but most people want to do the right thing.  </a:t>
            </a:r>
          </a:p>
          <a:p>
            <a:pPr>
              <a:lnSpc>
                <a:spcPct val="120000"/>
              </a:lnSpc>
              <a:spcBef>
                <a:spcPts val="0"/>
              </a:spcBef>
            </a:pPr>
            <a:endParaRPr lang="en-US" sz="1600" b="1" dirty="0">
              <a:solidFill>
                <a:schemeClr val="bg2"/>
              </a:solidFill>
            </a:endParaRPr>
          </a:p>
          <a:p>
            <a:pPr>
              <a:lnSpc>
                <a:spcPct val="120000"/>
              </a:lnSpc>
              <a:spcBef>
                <a:spcPts val="0"/>
              </a:spcBef>
            </a:pPr>
            <a:r>
              <a:rPr lang="en-US" sz="1600" b="1" dirty="0" smtClean="0">
                <a:solidFill>
                  <a:schemeClr val="bg2"/>
                </a:solidFill>
              </a:rPr>
              <a:t>The goal of this Bill is to get regulate standards of conduct within Public Offices and ensure that appointees act ethically at all times and in all situations.  This Code of Conduct acts as a national guideline for the appointees and applies to those named in Schedule 6 across the board. </a:t>
            </a:r>
          </a:p>
          <a:p>
            <a:pPr>
              <a:lnSpc>
                <a:spcPct val="120000"/>
              </a:lnSpc>
              <a:spcBef>
                <a:spcPts val="0"/>
              </a:spcBef>
            </a:pPr>
            <a:endParaRPr lang="en-US" sz="1600" dirty="0">
              <a:solidFill>
                <a:schemeClr val="bg2"/>
              </a:solidFill>
            </a:endParaRPr>
          </a:p>
          <a:p>
            <a:pPr>
              <a:lnSpc>
                <a:spcPct val="120000"/>
              </a:lnSpc>
              <a:spcBef>
                <a:spcPts val="0"/>
              </a:spcBef>
            </a:pPr>
            <a:r>
              <a:rPr lang="en-US" sz="1600" b="1" dirty="0" smtClean="0">
                <a:solidFill>
                  <a:schemeClr val="bg2"/>
                </a:solidFill>
              </a:rPr>
              <a:t>Regardless of what the individual roles are, we may be faced with an ethical dilemma or may just need clarification on a regulation, law, policy or procedure.  That is what your code of conduct is designed to help with.  </a:t>
            </a:r>
          </a:p>
          <a:p>
            <a:pPr>
              <a:lnSpc>
                <a:spcPct val="120000"/>
              </a:lnSpc>
              <a:spcBef>
                <a:spcPts val="0"/>
              </a:spcBef>
            </a:pPr>
            <a:endParaRPr lang="en-US" sz="1600" dirty="0">
              <a:solidFill>
                <a:schemeClr val="bg2"/>
              </a:solidFill>
            </a:endParaRPr>
          </a:p>
          <a:p>
            <a:pPr>
              <a:lnSpc>
                <a:spcPct val="120000"/>
              </a:lnSpc>
              <a:spcBef>
                <a:spcPts val="0"/>
              </a:spcBef>
            </a:pPr>
            <a:r>
              <a:rPr lang="en-US" sz="1600" b="1" dirty="0" smtClean="0">
                <a:solidFill>
                  <a:schemeClr val="bg2"/>
                </a:solidFill>
              </a:rPr>
              <a:t>We all have a responsibility to do the right thing, even when nobody is watching.  We owe this to each other and to those that we serve.  Most importantly, we all need to recognize that we are all in this together.</a:t>
            </a:r>
          </a:p>
        </p:txBody>
      </p:sp>
      <p:sp>
        <p:nvSpPr>
          <p:cNvPr id="8" name="Title 1"/>
          <p:cNvSpPr txBox="1">
            <a:spLocks/>
          </p:cNvSpPr>
          <p:nvPr/>
        </p:nvSpPr>
        <p:spPr>
          <a:xfrm>
            <a:off x="317500" y="6172914"/>
            <a:ext cx="6146800" cy="491752"/>
          </a:xfrm>
          <a:prstGeom prst="rect">
            <a:avLst/>
          </a:prstGeom>
          <a:solidFill>
            <a:schemeClr val="bg2"/>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News Gothic MT" charset="0"/>
                <a:ea typeface="News Gothic MT" charset="0"/>
                <a:cs typeface="News Gothic MT" charset="0"/>
              </a:defRPr>
            </a:lvl1pPr>
          </a:lstStyle>
          <a:p>
            <a:pPr>
              <a:tabLst>
                <a:tab pos="449263" algn="l"/>
              </a:tabLst>
            </a:pPr>
            <a:r>
              <a:rPr lang="en-US" sz="2000" b="1" dirty="0" smtClean="0">
                <a:solidFill>
                  <a:schemeClr val="accent5">
                    <a:lumMod val="75000"/>
                  </a:schemeClr>
                </a:solidFill>
                <a:effectLst>
                  <a:outerShdw blurRad="50800" dist="38100" dir="2700000" algn="tl" rotWithShape="0">
                    <a:prstClr val="black">
                      <a:alpha val="40000"/>
                    </a:prstClr>
                  </a:outerShdw>
                </a:effectLst>
              </a:rPr>
              <a:t>introduction: why?</a:t>
            </a:r>
            <a:endParaRPr lang="en-US" sz="2000" b="1" dirty="0">
              <a:solidFill>
                <a:schemeClr val="accent5">
                  <a:lumMod val="75000"/>
                </a:schemeClr>
              </a:solidFill>
              <a:effectLst>
                <a:outerShdw blurRad="50800" dist="38100" dir="2700000" algn="tl" rotWithShape="0">
                  <a:prstClr val="black">
                    <a:alpha val="40000"/>
                  </a:prstClr>
                </a:outerShdw>
              </a:effectLst>
            </a:endParaRPr>
          </a:p>
        </p:txBody>
      </p:sp>
    </p:spTree>
    <p:extLst>
      <p:ext uri="{BB962C8B-B14F-4D97-AF65-F5344CB8AC3E}">
        <p14:creationId xmlns:p14="http://schemas.microsoft.com/office/powerpoint/2010/main" val="133053521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5">
            <a:lumMod val="75000"/>
          </a:schemeClr>
        </a:solidFill>
        <a:effectLst/>
      </p:bgPr>
    </p:bg>
    <p:spTree>
      <p:nvGrpSpPr>
        <p:cNvPr id="1" name=""/>
        <p:cNvGrpSpPr/>
        <p:nvPr/>
      </p:nvGrpSpPr>
      <p:grpSpPr>
        <a:xfrm>
          <a:off x="0" y="0"/>
          <a:ext cx="0" cy="0"/>
          <a:chOff x="0" y="0"/>
          <a:chExt cx="0" cy="0"/>
        </a:xfrm>
      </p:grpSpPr>
      <p:sp>
        <p:nvSpPr>
          <p:cNvPr id="10" name="Title 1"/>
          <p:cNvSpPr>
            <a:spLocks noGrp="1"/>
          </p:cNvSpPr>
          <p:nvPr>
            <p:ph type="title"/>
          </p:nvPr>
        </p:nvSpPr>
        <p:spPr>
          <a:xfrm>
            <a:off x="0" y="-5268"/>
            <a:ext cx="12192000" cy="1325563"/>
          </a:xfrm>
          <a:solidFill>
            <a:schemeClr val="bg2"/>
          </a:solidFill>
        </p:spPr>
        <p:txBody>
          <a:bodyPr>
            <a:normAutofit/>
          </a:bodyPr>
          <a:lstStyle/>
          <a:p>
            <a:r>
              <a:rPr lang="en-US" sz="4000" b="1" dirty="0" smtClean="0">
                <a:solidFill>
                  <a:schemeClr val="accent5">
                    <a:lumMod val="75000"/>
                  </a:schemeClr>
                </a:solidFill>
                <a:effectLst>
                  <a:outerShdw blurRad="50800" dist="38100" dir="2700000" algn="tl" rotWithShape="0">
                    <a:prstClr val="black">
                      <a:alpha val="40000"/>
                    </a:prstClr>
                  </a:outerShdw>
                </a:effectLst>
              </a:rPr>
              <a:t>	Applicability of the Code of Conduct Bill</a:t>
            </a:r>
            <a:endParaRPr lang="en-US" sz="4000" b="1" dirty="0">
              <a:solidFill>
                <a:schemeClr val="accent5">
                  <a:lumMod val="75000"/>
                </a:schemeClr>
              </a:solidFill>
              <a:effectLst>
                <a:outerShdw blurRad="50800" dist="38100" dir="2700000" algn="tl" rotWithShape="0">
                  <a:prstClr val="black">
                    <a:alpha val="40000"/>
                  </a:prstClr>
                </a:outerShdw>
              </a:effectLst>
            </a:endParaRPr>
          </a:p>
        </p:txBody>
      </p:sp>
      <p:sp>
        <p:nvSpPr>
          <p:cNvPr id="5" name="Slide Number Placeholder 4"/>
          <p:cNvSpPr>
            <a:spLocks noGrp="1"/>
          </p:cNvSpPr>
          <p:nvPr>
            <p:ph type="sldNum" sz="quarter" idx="4294967295"/>
          </p:nvPr>
        </p:nvSpPr>
        <p:spPr>
          <a:xfrm>
            <a:off x="5305698" y="6299541"/>
            <a:ext cx="2743200" cy="365125"/>
          </a:xfrm>
          <a:prstGeom prst="rect">
            <a:avLst/>
          </a:prstGeom>
        </p:spPr>
        <p:txBody>
          <a:bodyPr/>
          <a:lstStyle/>
          <a:p>
            <a:fld id="{FEA0797A-A911-F347-A2E6-188D350A2CB8}" type="slidenum">
              <a:rPr lang="en-US" b="1" smtClean="0">
                <a:latin typeface="News Gothic MT" charset="0"/>
                <a:ea typeface="News Gothic MT" charset="0"/>
                <a:cs typeface="News Gothic MT" charset="0"/>
              </a:rPr>
              <a:t>8</a:t>
            </a:fld>
            <a:endParaRPr lang="en-US" b="1" dirty="0">
              <a:latin typeface="News Gothic MT" charset="0"/>
              <a:ea typeface="News Gothic MT" charset="0"/>
              <a:cs typeface="News Gothic MT" charset="0"/>
            </a:endParaRPr>
          </a:p>
        </p:txBody>
      </p:sp>
      <p:sp>
        <p:nvSpPr>
          <p:cNvPr id="9" name="Content Placeholder 8"/>
          <p:cNvSpPr>
            <a:spLocks noGrp="1"/>
          </p:cNvSpPr>
          <p:nvPr>
            <p:ph idx="1"/>
          </p:nvPr>
        </p:nvSpPr>
        <p:spPr>
          <a:xfrm>
            <a:off x="676834" y="1541196"/>
            <a:ext cx="6812281" cy="4478603"/>
          </a:xfrm>
        </p:spPr>
        <p:txBody>
          <a:bodyPr>
            <a:normAutofit fontScale="85000" lnSpcReduction="10000"/>
          </a:bodyPr>
          <a:lstStyle/>
          <a:p>
            <a:pPr marL="0" indent="0" algn="just">
              <a:lnSpc>
                <a:spcPct val="100000"/>
              </a:lnSpc>
              <a:spcBef>
                <a:spcPts val="0"/>
              </a:spcBef>
              <a:buNone/>
            </a:pPr>
            <a:r>
              <a:rPr lang="en-AU" sz="1600" b="1" dirty="0" smtClean="0">
                <a:solidFill>
                  <a:schemeClr val="bg2"/>
                </a:solidFill>
              </a:rPr>
              <a:t>Section 7 of the Bill states:</a:t>
            </a:r>
          </a:p>
          <a:p>
            <a:pPr marL="0" indent="0" algn="just">
              <a:lnSpc>
                <a:spcPct val="100000"/>
              </a:lnSpc>
              <a:spcBef>
                <a:spcPts val="0"/>
              </a:spcBef>
              <a:buNone/>
            </a:pPr>
            <a:endParaRPr lang="en-AU" sz="1600" dirty="0" smtClean="0">
              <a:solidFill>
                <a:schemeClr val="bg2"/>
              </a:solidFill>
            </a:endParaRPr>
          </a:p>
          <a:p>
            <a:pPr marL="0" indent="0" algn="just">
              <a:lnSpc>
                <a:spcPct val="100000"/>
              </a:lnSpc>
              <a:spcBef>
                <a:spcPts val="0"/>
              </a:spcBef>
              <a:buNone/>
            </a:pPr>
            <a:r>
              <a:rPr lang="en-AU" sz="1600" dirty="0">
                <a:solidFill>
                  <a:schemeClr val="bg2"/>
                </a:solidFill>
              </a:rPr>
              <a:t>(1) In accordance with section 149(a) of the Constitution, the Codes of Conduct</a:t>
            </a:r>
          </a:p>
          <a:p>
            <a:pPr marL="0" indent="0" algn="just">
              <a:lnSpc>
                <a:spcPct val="100000"/>
              </a:lnSpc>
              <a:spcBef>
                <a:spcPts val="0"/>
              </a:spcBef>
              <a:buNone/>
            </a:pPr>
            <a:r>
              <a:rPr lang="en-AU" sz="1600" dirty="0">
                <a:solidFill>
                  <a:schemeClr val="bg2"/>
                </a:solidFill>
              </a:rPr>
              <a:t>as set out in the Schedules are hereby established.</a:t>
            </a:r>
          </a:p>
          <a:p>
            <a:pPr marL="0" indent="0" algn="just">
              <a:lnSpc>
                <a:spcPct val="100000"/>
              </a:lnSpc>
              <a:spcBef>
                <a:spcPts val="0"/>
              </a:spcBef>
              <a:buNone/>
            </a:pPr>
            <a:endParaRPr lang="en-AU" sz="1600" dirty="0" smtClean="0">
              <a:solidFill>
                <a:schemeClr val="bg2"/>
              </a:solidFill>
            </a:endParaRPr>
          </a:p>
          <a:p>
            <a:pPr marL="0" indent="0" algn="just">
              <a:lnSpc>
                <a:spcPct val="100000"/>
              </a:lnSpc>
              <a:spcBef>
                <a:spcPts val="0"/>
              </a:spcBef>
              <a:buNone/>
            </a:pPr>
            <a:r>
              <a:rPr lang="en-AU" sz="1600" dirty="0" smtClean="0">
                <a:solidFill>
                  <a:schemeClr val="bg2"/>
                </a:solidFill>
              </a:rPr>
              <a:t>(2</a:t>
            </a:r>
            <a:r>
              <a:rPr lang="en-AU" sz="1600" dirty="0">
                <a:solidFill>
                  <a:schemeClr val="bg2"/>
                </a:solidFill>
              </a:rPr>
              <a:t>) The Code of Conduct prescribed in </a:t>
            </a:r>
            <a:r>
              <a:rPr lang="en-AU" sz="1600" b="1" dirty="0">
                <a:solidFill>
                  <a:schemeClr val="bg2"/>
                </a:solidFill>
              </a:rPr>
              <a:t>Schedule </a:t>
            </a:r>
            <a:r>
              <a:rPr lang="en-AU" sz="1600" dirty="0">
                <a:solidFill>
                  <a:schemeClr val="bg2"/>
                </a:solidFill>
              </a:rPr>
              <a:t>1 applies to the President, </a:t>
            </a:r>
            <a:r>
              <a:rPr lang="en-AU" sz="1600" dirty="0" smtClean="0">
                <a:solidFill>
                  <a:schemeClr val="bg2"/>
                </a:solidFill>
              </a:rPr>
              <a:t>Prime Minister </a:t>
            </a:r>
            <a:r>
              <a:rPr lang="en-AU" sz="1600" dirty="0">
                <a:solidFill>
                  <a:schemeClr val="bg2"/>
                </a:solidFill>
              </a:rPr>
              <a:t>and all Ministers</a:t>
            </a:r>
            <a:r>
              <a:rPr lang="en-AU" sz="1600" dirty="0" smtClean="0">
                <a:solidFill>
                  <a:schemeClr val="bg2"/>
                </a:solidFill>
              </a:rPr>
              <a:t>.</a:t>
            </a:r>
          </a:p>
          <a:p>
            <a:pPr marL="0" indent="0" algn="just">
              <a:lnSpc>
                <a:spcPct val="100000"/>
              </a:lnSpc>
              <a:spcBef>
                <a:spcPts val="0"/>
              </a:spcBef>
              <a:buNone/>
            </a:pPr>
            <a:endParaRPr lang="en-AU" sz="1600" dirty="0">
              <a:solidFill>
                <a:schemeClr val="bg2"/>
              </a:solidFill>
            </a:endParaRPr>
          </a:p>
          <a:p>
            <a:pPr marL="0" indent="0" algn="just">
              <a:lnSpc>
                <a:spcPct val="100000"/>
              </a:lnSpc>
              <a:spcBef>
                <a:spcPts val="0"/>
              </a:spcBef>
              <a:buNone/>
            </a:pPr>
            <a:r>
              <a:rPr lang="en-AU" sz="1600" dirty="0">
                <a:solidFill>
                  <a:schemeClr val="bg2"/>
                </a:solidFill>
              </a:rPr>
              <a:t>(3) The Code of Conduct contained in </a:t>
            </a:r>
            <a:r>
              <a:rPr lang="en-AU" sz="1600" b="1" dirty="0">
                <a:solidFill>
                  <a:schemeClr val="bg2"/>
                </a:solidFill>
              </a:rPr>
              <a:t>Schedule 2</a:t>
            </a:r>
            <a:r>
              <a:rPr lang="en-AU" sz="1600" dirty="0">
                <a:solidFill>
                  <a:schemeClr val="bg2"/>
                </a:solidFill>
              </a:rPr>
              <a:t> applies to the Speaker, </a:t>
            </a:r>
            <a:r>
              <a:rPr lang="en-AU" sz="1600" dirty="0" smtClean="0">
                <a:solidFill>
                  <a:schemeClr val="bg2"/>
                </a:solidFill>
              </a:rPr>
              <a:t>Deputy Speaker </a:t>
            </a:r>
            <a:r>
              <a:rPr lang="en-AU" sz="1600" dirty="0">
                <a:solidFill>
                  <a:schemeClr val="bg2"/>
                </a:solidFill>
              </a:rPr>
              <a:t>and all members of Parliament</a:t>
            </a:r>
            <a:r>
              <a:rPr lang="en-AU" sz="1600" dirty="0" smtClean="0">
                <a:solidFill>
                  <a:schemeClr val="bg2"/>
                </a:solidFill>
              </a:rPr>
              <a:t>.</a:t>
            </a:r>
          </a:p>
          <a:p>
            <a:pPr marL="0" indent="0" algn="just">
              <a:lnSpc>
                <a:spcPct val="100000"/>
              </a:lnSpc>
              <a:spcBef>
                <a:spcPts val="0"/>
              </a:spcBef>
              <a:buNone/>
            </a:pPr>
            <a:endParaRPr lang="en-AU" sz="1600" dirty="0">
              <a:solidFill>
                <a:schemeClr val="bg2"/>
              </a:solidFill>
            </a:endParaRPr>
          </a:p>
          <a:p>
            <a:pPr marL="0" indent="0" algn="just">
              <a:lnSpc>
                <a:spcPct val="100000"/>
              </a:lnSpc>
              <a:spcBef>
                <a:spcPts val="0"/>
              </a:spcBef>
              <a:buNone/>
            </a:pPr>
            <a:r>
              <a:rPr lang="en-AU" sz="1600" dirty="0">
                <a:solidFill>
                  <a:schemeClr val="bg2"/>
                </a:solidFill>
              </a:rPr>
              <a:t>(4) The Code of Conduct contained in </a:t>
            </a:r>
            <a:r>
              <a:rPr lang="en-AU" sz="1600" b="1" dirty="0">
                <a:solidFill>
                  <a:schemeClr val="bg2"/>
                </a:solidFill>
              </a:rPr>
              <a:t>Schedule 3</a:t>
            </a:r>
            <a:r>
              <a:rPr lang="en-AU" sz="1600" dirty="0">
                <a:solidFill>
                  <a:schemeClr val="bg2"/>
                </a:solidFill>
              </a:rPr>
              <a:t> applies to all judicial officers</a:t>
            </a:r>
            <a:r>
              <a:rPr lang="en-AU" sz="1600" dirty="0" smtClean="0">
                <a:solidFill>
                  <a:schemeClr val="bg2"/>
                </a:solidFill>
              </a:rPr>
              <a:t>.</a:t>
            </a:r>
          </a:p>
          <a:p>
            <a:pPr marL="0" indent="0" algn="just">
              <a:lnSpc>
                <a:spcPct val="100000"/>
              </a:lnSpc>
              <a:spcBef>
                <a:spcPts val="0"/>
              </a:spcBef>
              <a:buNone/>
            </a:pPr>
            <a:endParaRPr lang="en-AU" sz="1600" dirty="0">
              <a:solidFill>
                <a:schemeClr val="bg2"/>
              </a:solidFill>
            </a:endParaRPr>
          </a:p>
          <a:p>
            <a:pPr marL="0" indent="0" algn="just">
              <a:lnSpc>
                <a:spcPct val="100000"/>
              </a:lnSpc>
              <a:spcBef>
                <a:spcPts val="0"/>
              </a:spcBef>
              <a:buNone/>
            </a:pPr>
            <a:r>
              <a:rPr lang="en-AU" sz="1600" dirty="0">
                <a:solidFill>
                  <a:schemeClr val="bg2"/>
                </a:solidFill>
              </a:rPr>
              <a:t>(5) The Code of Conduct contained in </a:t>
            </a:r>
            <a:r>
              <a:rPr lang="en-AU" sz="1600" b="1" dirty="0">
                <a:solidFill>
                  <a:schemeClr val="bg2"/>
                </a:solidFill>
              </a:rPr>
              <a:t>Schedule 4 </a:t>
            </a:r>
            <a:r>
              <a:rPr lang="en-AU" sz="1600" dirty="0">
                <a:solidFill>
                  <a:schemeClr val="bg2"/>
                </a:solidFill>
              </a:rPr>
              <a:t>applies to all members of a</a:t>
            </a:r>
          </a:p>
          <a:p>
            <a:pPr marL="0" indent="0" algn="just">
              <a:lnSpc>
                <a:spcPct val="100000"/>
              </a:lnSpc>
              <a:spcBef>
                <a:spcPts val="0"/>
              </a:spcBef>
              <a:buNone/>
            </a:pPr>
            <a:r>
              <a:rPr lang="en-AU" sz="1600" dirty="0">
                <a:solidFill>
                  <a:schemeClr val="bg2"/>
                </a:solidFill>
              </a:rPr>
              <a:t>commission established by, or continued in existence, under the Constitution and </a:t>
            </a:r>
            <a:r>
              <a:rPr lang="en-AU" sz="1600" dirty="0" smtClean="0">
                <a:solidFill>
                  <a:schemeClr val="bg2"/>
                </a:solidFill>
              </a:rPr>
              <a:t>all members </a:t>
            </a:r>
            <a:r>
              <a:rPr lang="en-AU" sz="1600" dirty="0">
                <a:solidFill>
                  <a:schemeClr val="bg2"/>
                </a:solidFill>
              </a:rPr>
              <a:t>of a statutory authority or a board of a statutory authority</a:t>
            </a:r>
            <a:r>
              <a:rPr lang="en-AU" sz="1600" dirty="0" smtClean="0">
                <a:solidFill>
                  <a:schemeClr val="bg2"/>
                </a:solidFill>
              </a:rPr>
              <a:t>.</a:t>
            </a:r>
          </a:p>
          <a:p>
            <a:pPr marL="0" indent="0" algn="just">
              <a:lnSpc>
                <a:spcPct val="100000"/>
              </a:lnSpc>
              <a:spcBef>
                <a:spcPts val="0"/>
              </a:spcBef>
              <a:buNone/>
            </a:pPr>
            <a:endParaRPr lang="en-AU" sz="1600" dirty="0">
              <a:solidFill>
                <a:schemeClr val="bg2"/>
              </a:solidFill>
            </a:endParaRPr>
          </a:p>
          <a:p>
            <a:pPr marL="0" indent="0" algn="just">
              <a:lnSpc>
                <a:spcPct val="100000"/>
              </a:lnSpc>
              <a:spcBef>
                <a:spcPts val="0"/>
              </a:spcBef>
              <a:buNone/>
            </a:pPr>
            <a:r>
              <a:rPr lang="en-AU" sz="1600" dirty="0" smtClean="0">
                <a:solidFill>
                  <a:schemeClr val="bg2"/>
                </a:solidFill>
              </a:rPr>
              <a:t>(</a:t>
            </a:r>
            <a:r>
              <a:rPr lang="en-AU" sz="1600" dirty="0">
                <a:solidFill>
                  <a:schemeClr val="bg2"/>
                </a:solidFill>
              </a:rPr>
              <a:t>6) The Code of Conduct contained in </a:t>
            </a:r>
            <a:r>
              <a:rPr lang="en-AU" sz="1600" b="1" dirty="0">
                <a:solidFill>
                  <a:schemeClr val="bg2"/>
                </a:solidFill>
              </a:rPr>
              <a:t>Schedule 5</a:t>
            </a:r>
            <a:r>
              <a:rPr lang="en-AU" sz="1600" dirty="0">
                <a:solidFill>
                  <a:schemeClr val="bg2"/>
                </a:solidFill>
              </a:rPr>
              <a:t> applies to all public officials</a:t>
            </a:r>
            <a:r>
              <a:rPr lang="en-AU" sz="1600" dirty="0" smtClean="0">
                <a:solidFill>
                  <a:schemeClr val="bg2"/>
                </a:solidFill>
              </a:rPr>
              <a:t>.</a:t>
            </a:r>
          </a:p>
          <a:p>
            <a:pPr marL="0" indent="0" algn="just">
              <a:lnSpc>
                <a:spcPct val="100000"/>
              </a:lnSpc>
              <a:spcBef>
                <a:spcPts val="0"/>
              </a:spcBef>
              <a:buNone/>
            </a:pPr>
            <a:endParaRPr lang="en-AU" sz="1600" dirty="0">
              <a:solidFill>
                <a:schemeClr val="bg2"/>
              </a:solidFill>
            </a:endParaRPr>
          </a:p>
          <a:p>
            <a:pPr marL="0" indent="0" algn="just">
              <a:lnSpc>
                <a:spcPct val="100000"/>
              </a:lnSpc>
              <a:spcBef>
                <a:spcPts val="0"/>
              </a:spcBef>
              <a:buNone/>
            </a:pPr>
            <a:r>
              <a:rPr lang="en-AU" sz="1600" dirty="0">
                <a:solidFill>
                  <a:schemeClr val="bg2"/>
                </a:solidFill>
              </a:rPr>
              <a:t>(7) For the purposes of </a:t>
            </a:r>
            <a:r>
              <a:rPr lang="en-AU" sz="1600" dirty="0" smtClean="0">
                <a:solidFill>
                  <a:schemeClr val="bg2"/>
                </a:solidFill>
              </a:rPr>
              <a:t>this section </a:t>
            </a:r>
            <a:r>
              <a:rPr lang="en-AU" sz="1600" dirty="0">
                <a:solidFill>
                  <a:schemeClr val="bg2"/>
                </a:solidFill>
              </a:rPr>
              <a:t>and Schedule 1, a “Minister” includes </a:t>
            </a:r>
            <a:r>
              <a:rPr lang="en-AU" sz="1600" dirty="0" smtClean="0">
                <a:solidFill>
                  <a:schemeClr val="bg2"/>
                </a:solidFill>
              </a:rPr>
              <a:t>an Assistant Minister </a:t>
            </a:r>
            <a:r>
              <a:rPr lang="en-AU" sz="1600" dirty="0">
                <a:solidFill>
                  <a:schemeClr val="bg2"/>
                </a:solidFill>
              </a:rPr>
              <a:t>and an Acting Minister</a:t>
            </a:r>
            <a:endParaRPr lang="en-US" sz="1600" dirty="0" smtClean="0">
              <a:solidFill>
                <a:schemeClr val="bg2"/>
              </a:solidFill>
            </a:endParaRPr>
          </a:p>
        </p:txBody>
      </p:sp>
      <p:sp>
        <p:nvSpPr>
          <p:cNvPr id="13" name="Title 1"/>
          <p:cNvSpPr txBox="1">
            <a:spLocks/>
          </p:cNvSpPr>
          <p:nvPr/>
        </p:nvSpPr>
        <p:spPr>
          <a:xfrm>
            <a:off x="317500" y="6172914"/>
            <a:ext cx="6146800" cy="491752"/>
          </a:xfrm>
          <a:prstGeom prst="rect">
            <a:avLst/>
          </a:prstGeom>
          <a:solidFill>
            <a:schemeClr val="bg2"/>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News Gothic MT" charset="0"/>
                <a:ea typeface="News Gothic MT" charset="0"/>
                <a:cs typeface="News Gothic MT" charset="0"/>
              </a:defRPr>
            </a:lvl1pPr>
          </a:lstStyle>
          <a:p>
            <a:pPr>
              <a:tabLst>
                <a:tab pos="449263" algn="l"/>
              </a:tabLst>
            </a:pPr>
            <a:r>
              <a:rPr lang="en-US" sz="2000" b="1" dirty="0" smtClean="0">
                <a:solidFill>
                  <a:schemeClr val="accent5">
                    <a:lumMod val="75000"/>
                  </a:schemeClr>
                </a:solidFill>
                <a:effectLst>
                  <a:outerShdw blurRad="50800" dist="38100" dir="2700000" algn="tl" rotWithShape="0">
                    <a:prstClr val="black">
                      <a:alpha val="40000"/>
                    </a:prstClr>
                  </a:outerShdw>
                </a:effectLst>
              </a:rPr>
              <a:t>introduction: who?</a:t>
            </a:r>
            <a:endParaRPr lang="en-US" sz="2000" b="1" dirty="0">
              <a:solidFill>
                <a:schemeClr val="accent5">
                  <a:lumMod val="75000"/>
                </a:schemeClr>
              </a:solidFill>
              <a:effectLst>
                <a:outerShdw blurRad="50800" dist="38100" dir="2700000" algn="tl" rotWithShape="0">
                  <a:prstClr val="black">
                    <a:alpha val="40000"/>
                  </a:prstClr>
                </a:outerShdw>
              </a:effectLst>
            </a:endParaRPr>
          </a:p>
        </p:txBody>
      </p:sp>
      <p:pic>
        <p:nvPicPr>
          <p:cNvPr id="12" name="Content Placeholder 7"/>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748418" y="1541196"/>
            <a:ext cx="4013518" cy="401351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76415732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5">
            <a:lumMod val="75000"/>
          </a:schemeClr>
        </a:solidFill>
        <a:effectLst/>
      </p:bgPr>
    </p:bg>
    <p:spTree>
      <p:nvGrpSpPr>
        <p:cNvPr id="1" name=""/>
        <p:cNvGrpSpPr/>
        <p:nvPr/>
      </p:nvGrpSpPr>
      <p:grpSpPr>
        <a:xfrm>
          <a:off x="0" y="0"/>
          <a:ext cx="0" cy="0"/>
          <a:chOff x="0" y="0"/>
          <a:chExt cx="0" cy="0"/>
        </a:xfrm>
      </p:grpSpPr>
      <p:sp>
        <p:nvSpPr>
          <p:cNvPr id="10" name="Title 1"/>
          <p:cNvSpPr>
            <a:spLocks noGrp="1"/>
          </p:cNvSpPr>
          <p:nvPr>
            <p:ph type="title"/>
          </p:nvPr>
        </p:nvSpPr>
        <p:spPr>
          <a:xfrm>
            <a:off x="0" y="-5268"/>
            <a:ext cx="12192000" cy="1325563"/>
          </a:xfrm>
          <a:solidFill>
            <a:schemeClr val="bg2"/>
          </a:solidFill>
        </p:spPr>
        <p:txBody>
          <a:bodyPr>
            <a:normAutofit/>
          </a:bodyPr>
          <a:lstStyle/>
          <a:p>
            <a:pPr algn="ctr"/>
            <a:r>
              <a:rPr lang="en-US" sz="4000" b="1" dirty="0" smtClean="0">
                <a:solidFill>
                  <a:schemeClr val="accent5">
                    <a:lumMod val="75000"/>
                  </a:schemeClr>
                </a:solidFill>
                <a:effectLst>
                  <a:outerShdw blurRad="50800" dist="38100" dir="2700000" algn="tl" rotWithShape="0">
                    <a:prstClr val="black">
                      <a:alpha val="40000"/>
                    </a:prstClr>
                  </a:outerShdw>
                </a:effectLst>
              </a:rPr>
              <a:t>The Dreaded SCHEDULE 6</a:t>
            </a:r>
            <a:endParaRPr lang="en-US" sz="4000" b="1" dirty="0">
              <a:solidFill>
                <a:schemeClr val="accent5">
                  <a:lumMod val="75000"/>
                </a:schemeClr>
              </a:solidFill>
              <a:effectLst>
                <a:outerShdw blurRad="50800" dist="38100" dir="2700000" algn="tl" rotWithShape="0">
                  <a:prstClr val="black">
                    <a:alpha val="40000"/>
                  </a:prstClr>
                </a:outerShdw>
              </a:effectLst>
            </a:endParaRPr>
          </a:p>
        </p:txBody>
      </p:sp>
      <p:sp>
        <p:nvSpPr>
          <p:cNvPr id="5" name="Slide Number Placeholder 4"/>
          <p:cNvSpPr>
            <a:spLocks noGrp="1"/>
          </p:cNvSpPr>
          <p:nvPr>
            <p:ph type="sldNum" sz="quarter" idx="4294967295"/>
          </p:nvPr>
        </p:nvSpPr>
        <p:spPr>
          <a:xfrm>
            <a:off x="5305698" y="6299541"/>
            <a:ext cx="2743200" cy="365125"/>
          </a:xfrm>
          <a:prstGeom prst="rect">
            <a:avLst/>
          </a:prstGeom>
        </p:spPr>
        <p:txBody>
          <a:bodyPr/>
          <a:lstStyle/>
          <a:p>
            <a:fld id="{FEA0797A-A911-F347-A2E6-188D350A2CB8}" type="slidenum">
              <a:rPr lang="en-US" b="1" smtClean="0">
                <a:latin typeface="News Gothic MT" charset="0"/>
                <a:ea typeface="News Gothic MT" charset="0"/>
                <a:cs typeface="News Gothic MT" charset="0"/>
              </a:rPr>
              <a:t>9</a:t>
            </a:fld>
            <a:endParaRPr lang="en-US" b="1" dirty="0">
              <a:latin typeface="News Gothic MT" charset="0"/>
              <a:ea typeface="News Gothic MT" charset="0"/>
              <a:cs typeface="News Gothic MT" charset="0"/>
            </a:endParaRPr>
          </a:p>
        </p:txBody>
      </p:sp>
      <p:sp>
        <p:nvSpPr>
          <p:cNvPr id="9" name="Content Placeholder 8"/>
          <p:cNvSpPr>
            <a:spLocks noGrp="1"/>
          </p:cNvSpPr>
          <p:nvPr>
            <p:ph idx="1"/>
          </p:nvPr>
        </p:nvSpPr>
        <p:spPr>
          <a:xfrm>
            <a:off x="676834" y="1830846"/>
            <a:ext cx="6812281" cy="4188953"/>
          </a:xfrm>
        </p:spPr>
        <p:txBody>
          <a:bodyPr>
            <a:normAutofit/>
          </a:bodyPr>
          <a:lstStyle/>
          <a:p>
            <a:pPr marL="0" indent="0" algn="just">
              <a:lnSpc>
                <a:spcPct val="100000"/>
              </a:lnSpc>
              <a:spcBef>
                <a:spcPts val="0"/>
              </a:spcBef>
              <a:buNone/>
            </a:pPr>
            <a:r>
              <a:rPr lang="en-AU" sz="1800" b="1" dirty="0">
                <a:solidFill>
                  <a:schemeClr val="bg2"/>
                </a:solidFill>
              </a:rPr>
              <a:t>PART 6—DECLARATION OF INCOME, ASSETS, OTHER INTERESTS</a:t>
            </a:r>
          </a:p>
          <a:p>
            <a:pPr marL="0" indent="0" algn="just">
              <a:lnSpc>
                <a:spcPct val="100000"/>
              </a:lnSpc>
              <a:spcBef>
                <a:spcPts val="0"/>
              </a:spcBef>
              <a:buNone/>
            </a:pPr>
            <a:r>
              <a:rPr lang="en-AU" sz="1800" b="1" dirty="0">
                <a:solidFill>
                  <a:schemeClr val="bg2"/>
                </a:solidFill>
              </a:rPr>
              <a:t>AND </a:t>
            </a:r>
            <a:r>
              <a:rPr lang="en-AU" sz="1800" b="1" dirty="0" smtClean="0">
                <a:solidFill>
                  <a:schemeClr val="bg2"/>
                </a:solidFill>
              </a:rPr>
              <a:t>LIABILITIES</a:t>
            </a:r>
          </a:p>
          <a:p>
            <a:pPr marL="0" indent="0" algn="just">
              <a:lnSpc>
                <a:spcPct val="100000"/>
              </a:lnSpc>
              <a:spcBef>
                <a:spcPts val="0"/>
              </a:spcBef>
              <a:buNone/>
            </a:pPr>
            <a:endParaRPr lang="en-AU" sz="1800" dirty="0">
              <a:solidFill>
                <a:schemeClr val="bg2"/>
              </a:solidFill>
            </a:endParaRPr>
          </a:p>
          <a:p>
            <a:pPr marL="0" indent="0" algn="just">
              <a:lnSpc>
                <a:spcPct val="100000"/>
              </a:lnSpc>
              <a:spcBef>
                <a:spcPts val="0"/>
              </a:spcBef>
              <a:buNone/>
            </a:pPr>
            <a:r>
              <a:rPr lang="en-AU" sz="1800" b="1" dirty="0">
                <a:solidFill>
                  <a:schemeClr val="bg2"/>
                </a:solidFill>
              </a:rPr>
              <a:t>Application of this </a:t>
            </a:r>
            <a:r>
              <a:rPr lang="en-AU" sz="1800" b="1" dirty="0" smtClean="0">
                <a:solidFill>
                  <a:schemeClr val="bg2"/>
                </a:solidFill>
              </a:rPr>
              <a:t>Part</a:t>
            </a:r>
          </a:p>
          <a:p>
            <a:pPr marL="0" indent="0" algn="just">
              <a:lnSpc>
                <a:spcPct val="100000"/>
              </a:lnSpc>
              <a:spcBef>
                <a:spcPts val="0"/>
              </a:spcBef>
              <a:buNone/>
            </a:pPr>
            <a:endParaRPr lang="en-AU" sz="1800" dirty="0">
              <a:solidFill>
                <a:schemeClr val="bg2"/>
              </a:solidFill>
            </a:endParaRPr>
          </a:p>
          <a:p>
            <a:pPr marL="0" indent="0" algn="just">
              <a:lnSpc>
                <a:spcPct val="100000"/>
              </a:lnSpc>
              <a:spcBef>
                <a:spcPts val="0"/>
              </a:spcBef>
              <a:buNone/>
            </a:pPr>
            <a:r>
              <a:rPr lang="en-AU" sz="1800" dirty="0" smtClean="0">
                <a:solidFill>
                  <a:schemeClr val="bg2"/>
                </a:solidFill>
              </a:rPr>
              <a:t>25</a:t>
            </a:r>
            <a:r>
              <a:rPr lang="en-AU" sz="1800" dirty="0">
                <a:solidFill>
                  <a:schemeClr val="bg2"/>
                </a:solidFill>
              </a:rPr>
              <a:t>.—(1) This Part applies to all persons holding the positions prescribed in </a:t>
            </a:r>
            <a:r>
              <a:rPr lang="en-AU" sz="1800" dirty="0" smtClean="0">
                <a:solidFill>
                  <a:schemeClr val="bg2"/>
                </a:solidFill>
              </a:rPr>
              <a:t>Schedule 6</a:t>
            </a:r>
            <a:r>
              <a:rPr lang="en-AU" sz="1800" dirty="0">
                <a:solidFill>
                  <a:schemeClr val="bg2"/>
                </a:solidFill>
              </a:rPr>
              <a:t>, including any person acting in any such position</a:t>
            </a:r>
            <a:r>
              <a:rPr lang="en-AU" sz="1800" dirty="0" smtClean="0">
                <a:solidFill>
                  <a:schemeClr val="bg2"/>
                </a:solidFill>
              </a:rPr>
              <a:t>.</a:t>
            </a:r>
          </a:p>
          <a:p>
            <a:pPr marL="0" indent="0" algn="just">
              <a:lnSpc>
                <a:spcPct val="100000"/>
              </a:lnSpc>
              <a:spcBef>
                <a:spcPts val="0"/>
              </a:spcBef>
              <a:buNone/>
            </a:pPr>
            <a:endParaRPr lang="en-AU" sz="1800" dirty="0">
              <a:solidFill>
                <a:schemeClr val="bg2"/>
              </a:solidFill>
            </a:endParaRPr>
          </a:p>
          <a:p>
            <a:pPr marL="0" indent="0" algn="just">
              <a:lnSpc>
                <a:spcPct val="100000"/>
              </a:lnSpc>
              <a:spcBef>
                <a:spcPts val="0"/>
              </a:spcBef>
              <a:buNone/>
            </a:pPr>
            <a:r>
              <a:rPr lang="en-AU" sz="1800" dirty="0">
                <a:solidFill>
                  <a:schemeClr val="bg2"/>
                </a:solidFill>
              </a:rPr>
              <a:t>(2) The Minister may, by regulations, amend Schedule 6 and prescribe other </a:t>
            </a:r>
            <a:r>
              <a:rPr lang="en-AU" sz="1800" dirty="0" smtClean="0">
                <a:solidFill>
                  <a:schemeClr val="bg2"/>
                </a:solidFill>
              </a:rPr>
              <a:t>public officials </a:t>
            </a:r>
            <a:r>
              <a:rPr lang="en-AU" sz="1800" dirty="0">
                <a:solidFill>
                  <a:schemeClr val="bg2"/>
                </a:solidFill>
              </a:rPr>
              <a:t>or </a:t>
            </a:r>
            <a:r>
              <a:rPr lang="en-AU" sz="1800" dirty="0" smtClean="0">
                <a:solidFill>
                  <a:schemeClr val="bg2"/>
                </a:solidFill>
              </a:rPr>
              <a:t>civil servants </a:t>
            </a:r>
            <a:r>
              <a:rPr lang="en-AU" sz="1800" dirty="0">
                <a:solidFill>
                  <a:schemeClr val="bg2"/>
                </a:solidFill>
              </a:rPr>
              <a:t>or members or employees </a:t>
            </a:r>
            <a:r>
              <a:rPr lang="en-AU" sz="1800" dirty="0" smtClean="0">
                <a:solidFill>
                  <a:schemeClr val="bg2"/>
                </a:solidFill>
              </a:rPr>
              <a:t>of statutory </a:t>
            </a:r>
            <a:r>
              <a:rPr lang="en-AU" sz="1800" dirty="0">
                <a:solidFill>
                  <a:schemeClr val="bg2"/>
                </a:solidFill>
              </a:rPr>
              <a:t>authorities and other </a:t>
            </a:r>
            <a:r>
              <a:rPr lang="en-AU" sz="1800" dirty="0" smtClean="0">
                <a:solidFill>
                  <a:schemeClr val="bg2"/>
                </a:solidFill>
              </a:rPr>
              <a:t>State entities </a:t>
            </a:r>
            <a:r>
              <a:rPr lang="en-AU" sz="1800" dirty="0">
                <a:solidFill>
                  <a:schemeClr val="bg2"/>
                </a:solidFill>
              </a:rPr>
              <a:t>to which this Part applies. </a:t>
            </a:r>
            <a:endParaRPr lang="en-US" sz="1800" dirty="0" smtClean="0">
              <a:solidFill>
                <a:schemeClr val="bg2"/>
              </a:solidFill>
            </a:endParaRPr>
          </a:p>
        </p:txBody>
      </p:sp>
      <p:sp>
        <p:nvSpPr>
          <p:cNvPr id="13" name="Title 1"/>
          <p:cNvSpPr txBox="1">
            <a:spLocks/>
          </p:cNvSpPr>
          <p:nvPr/>
        </p:nvSpPr>
        <p:spPr>
          <a:xfrm>
            <a:off x="317500" y="6172914"/>
            <a:ext cx="6146800" cy="491752"/>
          </a:xfrm>
          <a:prstGeom prst="rect">
            <a:avLst/>
          </a:prstGeom>
          <a:solidFill>
            <a:schemeClr val="bg2"/>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News Gothic MT" charset="0"/>
                <a:ea typeface="News Gothic MT" charset="0"/>
                <a:cs typeface="News Gothic MT" charset="0"/>
              </a:defRPr>
            </a:lvl1pPr>
          </a:lstStyle>
          <a:p>
            <a:pPr>
              <a:tabLst>
                <a:tab pos="449263" algn="l"/>
              </a:tabLst>
            </a:pPr>
            <a:r>
              <a:rPr lang="en-US" sz="2000" b="1" dirty="0" smtClean="0">
                <a:solidFill>
                  <a:schemeClr val="accent5">
                    <a:lumMod val="75000"/>
                  </a:schemeClr>
                </a:solidFill>
                <a:effectLst>
                  <a:outerShdw blurRad="50800" dist="38100" dir="2700000" algn="tl" rotWithShape="0">
                    <a:prstClr val="black">
                      <a:alpha val="40000"/>
                    </a:prstClr>
                  </a:outerShdw>
                </a:effectLst>
              </a:rPr>
              <a:t>introduction: who?</a:t>
            </a:r>
            <a:endParaRPr lang="en-US" sz="2000" b="1" dirty="0">
              <a:solidFill>
                <a:schemeClr val="accent5">
                  <a:lumMod val="75000"/>
                </a:schemeClr>
              </a:solidFill>
              <a:effectLst>
                <a:outerShdw blurRad="50800" dist="38100" dir="2700000" algn="tl" rotWithShape="0">
                  <a:prstClr val="black">
                    <a:alpha val="40000"/>
                  </a:prstClr>
                </a:outerShdw>
              </a:effectLst>
            </a:endParaRPr>
          </a:p>
        </p:txBody>
      </p:sp>
      <p:pic>
        <p:nvPicPr>
          <p:cNvPr id="12" name="Content Placeholder 7"/>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748418" y="1541196"/>
            <a:ext cx="4013518" cy="401351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89231952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ustom 10">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BDD7EE"/>
      </a:hlink>
      <a:folHlink>
        <a:srgbClr val="F7CAAB"/>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Custom 10">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BDD7EE"/>
    </a:hlink>
    <a:folHlink>
      <a:srgbClr val="F7CAAB"/>
    </a:folHlink>
  </a:clrScheme>
</a:themeOverride>
</file>

<file path=ppt/theme/themeOverride2.xml><?xml version="1.0" encoding="utf-8"?>
<a:themeOverride xmlns:a="http://schemas.openxmlformats.org/drawingml/2006/main">
  <a:clrScheme name="Custom 10">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BDD7EE"/>
    </a:hlink>
    <a:folHlink>
      <a:srgbClr val="F7CAAB"/>
    </a:folHlink>
  </a:clrScheme>
</a:themeOverride>
</file>

<file path=ppt/theme/themeOverride3.xml><?xml version="1.0" encoding="utf-8"?>
<a:themeOverride xmlns:a="http://schemas.openxmlformats.org/drawingml/2006/main">
  <a:clrScheme name="Custom 10">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BDD7EE"/>
    </a:hlink>
    <a:folHlink>
      <a:srgbClr val="F7CAAB"/>
    </a:folHlink>
  </a:clrScheme>
</a:themeOverride>
</file>

<file path=ppt/theme/themeOverride4.xml><?xml version="1.0" encoding="utf-8"?>
<a:themeOverride xmlns:a="http://schemas.openxmlformats.org/drawingml/2006/main">
  <a:clrScheme name="Custom 10">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BDD7EE"/>
    </a:hlink>
    <a:folHlink>
      <a:srgbClr val="F7CAAB"/>
    </a:folHlink>
  </a:clrScheme>
</a:themeOverride>
</file>

<file path=ppt/theme/themeOverride5.xml><?xml version="1.0" encoding="utf-8"?>
<a:themeOverride xmlns:a="http://schemas.openxmlformats.org/drawingml/2006/main">
  <a:clrScheme name="Custom 10">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BDD7EE"/>
    </a:hlink>
    <a:folHlink>
      <a:srgbClr val="F7CAAB"/>
    </a:folHlink>
  </a:clrScheme>
</a:themeOverride>
</file>

<file path=ppt/theme/themeOverride6.xml><?xml version="1.0" encoding="utf-8"?>
<a:themeOverride xmlns:a="http://schemas.openxmlformats.org/drawingml/2006/main">
  <a:clrScheme name="Custom 10">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BDD7EE"/>
    </a:hlink>
    <a:folHlink>
      <a:srgbClr val="F7CAAB"/>
    </a:folHlink>
  </a:clrScheme>
</a:themeOverride>
</file>

<file path=docProps/app.xml><?xml version="1.0" encoding="utf-8"?>
<Properties xmlns="http://schemas.openxmlformats.org/officeDocument/2006/extended-properties" xmlns:vt="http://schemas.openxmlformats.org/officeDocument/2006/docPropsVTypes">
  <Template/>
  <TotalTime>6898</TotalTime>
  <Words>3216</Words>
  <Application>Microsoft Office PowerPoint</Application>
  <PresentationFormat>Widescreen</PresentationFormat>
  <Paragraphs>389</Paragraphs>
  <Slides>21</Slides>
  <Notes>21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21</vt:i4>
      </vt:variant>
    </vt:vector>
  </HeadingPairs>
  <TitlesOfParts>
    <vt:vector size="25" baseType="lpstr">
      <vt:lpstr>Arial</vt:lpstr>
      <vt:lpstr>Calibri</vt:lpstr>
      <vt:lpstr>News Gothic MT</vt:lpstr>
      <vt:lpstr>Office Theme</vt:lpstr>
      <vt:lpstr>CODE OF CONDUCT BILL  (No. 22 of 2016)  Water  Authority of Fiji (Presentation by Seymour Singh) </vt:lpstr>
      <vt:lpstr>PowerPoint Presentation</vt:lpstr>
      <vt:lpstr> Objective of the Bill</vt:lpstr>
      <vt:lpstr> Section 149 of the Constitution of Fiji</vt:lpstr>
      <vt:lpstr> DEFINTIONS</vt:lpstr>
      <vt:lpstr> DEFINTIONS</vt:lpstr>
      <vt:lpstr> Reason for the Bill</vt:lpstr>
      <vt:lpstr> Applicability of the Code of Conduct Bill</vt:lpstr>
      <vt:lpstr>The Dreaded SCHEDULE 6</vt:lpstr>
      <vt:lpstr>PowerPoint Presentation</vt:lpstr>
      <vt:lpstr>PowerPoint Presentation</vt:lpstr>
      <vt:lpstr>Oops?</vt:lpstr>
      <vt:lpstr>Compliance, Oversight Structure Of The Commission</vt:lpstr>
      <vt:lpstr>DECISION OF THE COMMISSION</vt:lpstr>
      <vt:lpstr> Complaints</vt:lpstr>
      <vt:lpstr> conflicts of interest and   conflicts of commitment</vt:lpstr>
      <vt:lpstr> conflicts of interest and   conflicts of commitment</vt:lpstr>
      <vt:lpstr>Protecting Government Or Statutory Body  Assets And Appropriate Use Of Resources</vt:lpstr>
      <vt:lpstr>Relationships With Government Or  Statutory Body Vendors And Other Third Parties In Business Transactions</vt:lpstr>
      <vt:lpstr>Responsible Management  Of Government Funds</vt:lpstr>
      <vt:lpstr>Conclusion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Tessa Lucey</dc:creator>
  <cp:lastModifiedBy>Seymour Singh</cp:lastModifiedBy>
  <cp:revision>472</cp:revision>
  <cp:lastPrinted>2017-02-23T20:36:32Z</cp:lastPrinted>
  <dcterms:created xsi:type="dcterms:W3CDTF">2016-02-05T21:34:13Z</dcterms:created>
  <dcterms:modified xsi:type="dcterms:W3CDTF">2019-02-22T15:33:41Z</dcterms:modified>
</cp:coreProperties>
</file>